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84" r:id="rId3"/>
    <p:sldId id="285" r:id="rId4"/>
    <p:sldId id="258" r:id="rId5"/>
    <p:sldId id="269" r:id="rId6"/>
    <p:sldId id="261" r:id="rId7"/>
    <p:sldId id="270" r:id="rId8"/>
    <p:sldId id="262" r:id="rId9"/>
    <p:sldId id="271" r:id="rId10"/>
    <p:sldId id="281" r:id="rId11"/>
    <p:sldId id="282" r:id="rId12"/>
    <p:sldId id="263" r:id="rId13"/>
    <p:sldId id="272" r:id="rId14"/>
    <p:sldId id="265" r:id="rId15"/>
    <p:sldId id="273" r:id="rId16"/>
    <p:sldId id="266" r:id="rId17"/>
    <p:sldId id="274" r:id="rId18"/>
    <p:sldId id="267" r:id="rId19"/>
    <p:sldId id="275" r:id="rId20"/>
    <p:sldId id="268" r:id="rId21"/>
    <p:sldId id="276" r:id="rId22"/>
    <p:sldId id="279" r:id="rId23"/>
    <p:sldId id="278" r:id="rId24"/>
    <p:sldId id="277" r:id="rId25"/>
    <p:sldId id="280" r:id="rId2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E6B50-A7DE-4EB7-B628-AADE98AB2946}" v="1" dt="2026-04-27T14:49:3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2E4A3-9BFB-4478-9483-E6D46076EF35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F1130-25DA-432C-8122-3E3B132486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2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F1130-25DA-432C-8122-3E3B132486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2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CA551-5D8D-75E3-5177-635BCFFF8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ACFF53-47D9-B582-934C-E079185C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18CEE3-5688-DC8D-A863-3660958E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AF946F-250C-0BB2-6633-15835C5B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DFEF70-AE5B-2908-2DEF-FCDA1EA2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29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8D55E-F9B6-602C-620F-27A7CA6A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185F78-7DC2-F10D-D88D-7A2119D1F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8031C0-A2DD-303A-3753-D5AB54AE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69D01B-9709-464C-5FFE-98DA800A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FA08E-02E4-24FF-72BA-85E99930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18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E750D4-144C-3D85-C9A3-2071F8F29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E83479-4C16-CCAD-6C46-0014C2CD7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8DF9B-A337-1EDF-B63A-D3057D56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514E59-003E-A635-2C9A-C32E21E1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18636E-8590-D196-7285-D19BE84B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7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B8F92-325A-D6AE-51CC-BD2F6363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623A3C-8651-B2C0-E2AA-4213B8B2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7621B-71CA-0686-8A1E-F51A2305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85F41C-7B7F-E889-E25B-D6505476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10B3A0-26F4-9F1E-3241-DD73838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85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72BD8-19AE-A670-7502-98D36BD1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9A8312-E9A0-6A0D-4FB9-F529438B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87E9F-6538-FE43-452B-0887A61A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4606BD-627B-0FC2-BB87-3F522B0E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3693F-2F41-1321-2FD0-558ECA5D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20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3ACD1-6EB1-2598-11D7-75437BDE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95C0B3-E979-2309-E436-02E3B912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41041A-039E-C617-CF0A-391D277C2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58DEAA-A287-2F52-FE8A-9F212AFF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2DE8B2-5961-5068-F466-2815D08D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571F3C-A8B8-B8B0-CEC1-5D04D815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78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B3FD8-0643-3842-C3CE-4D0DC82B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7FDE8B-D9F9-36AB-C6C3-98378386B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83AB77-7074-7C2C-545C-533247B76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0EF2457-0DCE-7FB2-495C-B79DFFE06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FF651-0003-B3BD-7EE7-A5D2DAA8A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42C3F4-58CB-F8C7-C474-1D025E65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8F95825-E811-40EC-F6D5-0CE0653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D4FFC-116F-5F37-91C2-1D7CD755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2321D-ACA6-41D3-0A0F-3C63AB0C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2322B6-B721-D775-D020-3CDF15D8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9FEB10-4D19-C85B-CA14-EB01004C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33B319-D4F7-90F4-FC1D-329AAF60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92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1840239-03AF-68DC-079C-6A2A0FBB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D84EA0-CA81-5AD8-2EE6-00D9E7BF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041B-7153-0034-4A34-E996985E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9B4E6-4689-1DD0-F48A-FCDF12CA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15635-DB74-F380-D272-8F35C641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A1AD9B-2D45-D8C6-541E-ACDF57FB5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FB5E1F-1997-AFF3-86E1-0AE72BAC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06868E-81D1-E76D-435C-D295A79B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370092-E4AA-ECA5-1A88-7B978983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5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F0C60-E5C3-2C26-1EAC-0ACFF01D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01B551-628D-A91C-BD32-B50FDC623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0CB444-7C24-582D-7C78-9A570BC16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95EBC7-604B-C89B-5738-A45B312E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7FC292-B6C3-6E6F-19C2-5DD9DC97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CB06AA-375A-3DB6-0CEF-D4F15FA8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61C81B-FEB2-FD5E-F82E-2BD47956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8D72C5-C2AC-49C3-A605-02C0E04A1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C8F140-66F0-0D57-3FBB-914057C0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4FF1-2DC1-43FB-90F1-05BCEB3CA7E8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F4993-CB3A-C462-A5C2-58046C6F1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515BAA-0728-3D7E-3284-47B760957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1B55-9E14-41AD-84E9-A60E76934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6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LgH1D6CoE" TargetMode="External"/><Relationship Id="rId2" Type="http://schemas.openxmlformats.org/officeDocument/2006/relationships/hyperlink" Target="https://www.youtube.com/watch?v=csUUHGiUR5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isonderwijs.online/digibordtools/galgje/index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asisonderwijs.online/digibordtools/galgje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423672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lichaam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1026" name="Picture 2" descr="Esque - Poster - Anatomie van het menselijk lichaam - Schoolplaat - 50x70  cm | bol">
            <a:extLst>
              <a:ext uri="{FF2B5EF4-FFF2-40B4-BE49-F238E27FC236}">
                <a16:creationId xmlns:a16="http://schemas.microsoft.com/office/drawing/2014/main" id="{30A2AE96-5FE9-D4FC-F0F2-92DF276F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820" y="492572"/>
            <a:ext cx="4388172" cy="60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6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13466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De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traan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Vreugdetranen zien er anders uit dan tranen van verdriet | Wetenschap |  AD.nl">
            <a:extLst>
              <a:ext uri="{FF2B5EF4-FFF2-40B4-BE49-F238E27FC236}">
                <a16:creationId xmlns:a16="http://schemas.microsoft.com/office/drawing/2014/main" id="{7FF65E5A-F96F-B8E5-F985-D213993B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04" y="348439"/>
            <a:ext cx="661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Afbeelding huilen. Gratis afbeeldingen om te printen - afb 30256.">
            <a:extLst>
              <a:ext uri="{FF2B5EF4-FFF2-40B4-BE49-F238E27FC236}">
                <a16:creationId xmlns:a16="http://schemas.microsoft.com/office/drawing/2014/main" id="{84598CB3-0F5D-4B73-0FF3-4A7308C8A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 b="28197"/>
          <a:stretch/>
        </p:blipFill>
        <p:spPr bwMode="auto">
          <a:xfrm>
            <a:off x="4870894" y="4001730"/>
            <a:ext cx="2312473" cy="23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0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45190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De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traan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tranen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4" descr="Afbeelding huilen. Gratis afbeeldingen om te printen - afb 30256.">
            <a:extLst>
              <a:ext uri="{FF2B5EF4-FFF2-40B4-BE49-F238E27FC236}">
                <a16:creationId xmlns:a16="http://schemas.microsoft.com/office/drawing/2014/main" id="{84598CB3-0F5D-4B73-0FF3-4A7308C8A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 b="28197"/>
          <a:stretch/>
        </p:blipFill>
        <p:spPr bwMode="auto">
          <a:xfrm>
            <a:off x="8440565" y="1920856"/>
            <a:ext cx="3310822" cy="33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BF2D47D-395F-D743-4E74-8AEC7F933BB0}"/>
              </a:ext>
            </a:extLst>
          </p:cNvPr>
          <p:cNvSpPr txBox="1"/>
          <p:nvPr/>
        </p:nvSpPr>
        <p:spPr>
          <a:xfrm>
            <a:off x="3022906" y="2782669"/>
            <a:ext cx="5169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De jongen huilt.</a:t>
            </a:r>
          </a:p>
          <a:p>
            <a:r>
              <a:rPr lang="nl-NL" sz="2800" b="1" dirty="0"/>
              <a:t>De</a:t>
            </a:r>
            <a:r>
              <a:rPr lang="nl-NL" sz="2800" dirty="0"/>
              <a:t> </a:t>
            </a:r>
            <a:r>
              <a:rPr lang="nl-NL" sz="2800" b="1" dirty="0"/>
              <a:t>tranen</a:t>
            </a:r>
            <a:r>
              <a:rPr lang="nl-NL" sz="2800" dirty="0"/>
              <a:t> lopen over zijn wangen.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5F4A3D-B038-3E10-E382-CEB24B25E814}"/>
              </a:ext>
            </a:extLst>
          </p:cNvPr>
          <p:cNvSpPr txBox="1"/>
          <p:nvPr/>
        </p:nvSpPr>
        <p:spPr>
          <a:xfrm>
            <a:off x="2508631" y="4169023"/>
            <a:ext cx="3195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Huilen</a:t>
            </a:r>
          </a:p>
          <a:p>
            <a:r>
              <a:rPr lang="nl-NL" sz="2800" dirty="0"/>
              <a:t>Ik huil</a:t>
            </a:r>
          </a:p>
          <a:p>
            <a:r>
              <a:rPr lang="nl-NL" sz="2800" dirty="0"/>
              <a:t>Jij huilt</a:t>
            </a:r>
          </a:p>
          <a:p>
            <a:r>
              <a:rPr lang="nl-NL" sz="2800" dirty="0"/>
              <a:t>Hij huilt</a:t>
            </a:r>
          </a:p>
          <a:p>
            <a:r>
              <a:rPr lang="nl-NL" sz="2800" dirty="0"/>
              <a:t>Wij huilen</a:t>
            </a:r>
          </a:p>
        </p:txBody>
      </p:sp>
    </p:spTree>
    <p:extLst>
      <p:ext uri="{BB962C8B-B14F-4D97-AF65-F5344CB8AC3E}">
        <p14:creationId xmlns:p14="http://schemas.microsoft.com/office/powerpoint/2010/main" val="176230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5400" b="1" dirty="0">
                <a:solidFill>
                  <a:srgbClr val="FFFFFF"/>
                </a:solidFill>
              </a:rPr>
              <a:t>e </a:t>
            </a:r>
            <a:r>
              <a:rPr lang="en-US" sz="5400" b="1" dirty="0" err="1">
                <a:solidFill>
                  <a:srgbClr val="FFFFFF"/>
                </a:solidFill>
              </a:rPr>
              <a:t>ader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De </a:t>
            </a:r>
            <a:r>
              <a:rPr lang="en-US" sz="5400" b="1" dirty="0" err="1">
                <a:solidFill>
                  <a:srgbClr val="FFFFFF"/>
                </a:solidFill>
              </a:rPr>
              <a:t>aderen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De Bloedsomloop - Wikiwijs Maken">
            <a:extLst>
              <a:ext uri="{FF2B5EF4-FFF2-40B4-BE49-F238E27FC236}">
                <a16:creationId xmlns:a16="http://schemas.microsoft.com/office/drawing/2014/main" id="{A5461ACA-EACA-265B-B920-5C18AEDF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26" y="1168809"/>
            <a:ext cx="6667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anleggen van een shunt voor hemodialyse">
            <a:extLst>
              <a:ext uri="{FF2B5EF4-FFF2-40B4-BE49-F238E27FC236}">
                <a16:creationId xmlns:a16="http://schemas.microsoft.com/office/drawing/2014/main" id="{61A27F9D-9722-F184-317C-21FA992A2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0" b="54562"/>
          <a:stretch/>
        </p:blipFill>
        <p:spPr bwMode="auto">
          <a:xfrm>
            <a:off x="2554231" y="2317210"/>
            <a:ext cx="4369026" cy="11117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8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5400" b="1" dirty="0">
                <a:solidFill>
                  <a:srgbClr val="FFFFFF"/>
                </a:solidFill>
              </a:rPr>
              <a:t>e </a:t>
            </a:r>
            <a:r>
              <a:rPr lang="en-US" sz="5400" b="1" dirty="0" err="1">
                <a:solidFill>
                  <a:srgbClr val="FFFFFF"/>
                </a:solidFill>
              </a:rPr>
              <a:t>ader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De </a:t>
            </a:r>
            <a:r>
              <a:rPr lang="en-US" sz="5400" b="1" dirty="0" err="1">
                <a:solidFill>
                  <a:srgbClr val="FFFFFF"/>
                </a:solidFill>
              </a:rPr>
              <a:t>aderen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1A0837F-4B04-D75D-EA8C-3DE2FFBBBE04}"/>
              </a:ext>
            </a:extLst>
          </p:cNvPr>
          <p:cNvSpPr txBox="1"/>
          <p:nvPr/>
        </p:nvSpPr>
        <p:spPr>
          <a:xfrm>
            <a:off x="4443153" y="1848465"/>
            <a:ext cx="4484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ons lichaam zitten </a:t>
            </a:r>
            <a:r>
              <a:rPr lang="nl-NL" sz="2800" b="1" dirty="0"/>
              <a:t>aderen.</a:t>
            </a:r>
          </a:p>
          <a:p>
            <a:r>
              <a:rPr lang="nl-NL" sz="2800" dirty="0"/>
              <a:t>Daar zit bloed in.</a:t>
            </a:r>
          </a:p>
        </p:txBody>
      </p:sp>
      <p:sp>
        <p:nvSpPr>
          <p:cNvPr id="4" name="AutoShape 2" descr="Verminderen van blauwe aders op de hand | Van Rosmalen Kliniek">
            <a:extLst>
              <a:ext uri="{FF2B5EF4-FFF2-40B4-BE49-F238E27FC236}">
                <a16:creationId xmlns:a16="http://schemas.microsoft.com/office/drawing/2014/main" id="{C3A607AA-8697-F9AF-E006-FDC42676B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64" name="Picture 4" descr="Closeup Van De Achterkant Van De Hand Waar U De Textuur Van De Huid  Sproeten Aderen Rimpels Knokkels Zien Oa Stockfoto en meer beelden van Ader  - iStock">
            <a:extLst>
              <a:ext uri="{FF2B5EF4-FFF2-40B4-BE49-F238E27FC236}">
                <a16:creationId xmlns:a16="http://schemas.microsoft.com/office/drawing/2014/main" id="{F104B2B8-82D0-F8B7-DA46-5D2C1D60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98" y="2602298"/>
            <a:ext cx="4704120" cy="40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B3A1787-31F4-6193-A96D-91A78268CD8B}"/>
              </a:ext>
            </a:extLst>
          </p:cNvPr>
          <p:cNvCxnSpPr/>
          <p:nvPr/>
        </p:nvCxnSpPr>
        <p:spPr>
          <a:xfrm>
            <a:off x="8387945" y="3294429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9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5400" b="1" dirty="0">
                <a:solidFill>
                  <a:srgbClr val="FFFFFF"/>
                </a:solidFill>
              </a:rPr>
              <a:t>e spier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de </a:t>
            </a:r>
            <a:r>
              <a:rPr lang="en-US" sz="5400" b="1" dirty="0" err="1">
                <a:solidFill>
                  <a:srgbClr val="FFFFFF"/>
                </a:solidFill>
              </a:rPr>
              <a:t>spieren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oeveel spieren heeft een mens? | Muscle Concepts">
            <a:extLst>
              <a:ext uri="{FF2B5EF4-FFF2-40B4-BE49-F238E27FC236}">
                <a16:creationId xmlns:a16="http://schemas.microsoft.com/office/drawing/2014/main" id="{5A9A164A-B426-3D24-4260-402A49A2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69" y="1410956"/>
            <a:ext cx="7079226" cy="39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6 vragen over spieren">
            <a:extLst>
              <a:ext uri="{FF2B5EF4-FFF2-40B4-BE49-F238E27FC236}">
                <a16:creationId xmlns:a16="http://schemas.microsoft.com/office/drawing/2014/main" id="{AAB4FAEA-88B6-AA9F-3EE1-0D400F40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2" y="4051356"/>
            <a:ext cx="4564933" cy="24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7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5400" b="1" dirty="0">
                <a:solidFill>
                  <a:srgbClr val="FFFFFF"/>
                </a:solidFill>
              </a:rPr>
              <a:t>e spier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de </a:t>
            </a:r>
            <a:r>
              <a:rPr lang="en-US" sz="5400" b="1" dirty="0" err="1">
                <a:solidFill>
                  <a:srgbClr val="FFFFFF"/>
                </a:solidFill>
              </a:rPr>
              <a:t>spieren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3 tips hoe je meer vooruitgang boekt in de sportschool - FIT.nl">
            <a:extLst>
              <a:ext uri="{FF2B5EF4-FFF2-40B4-BE49-F238E27FC236}">
                <a16:creationId xmlns:a16="http://schemas.microsoft.com/office/drawing/2014/main" id="{9AFB6722-6FC3-5C56-6E54-D9CA079F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94" y="685800"/>
            <a:ext cx="6217643" cy="34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5C423BB-56E3-94DE-2935-D23D1BEE07F5}"/>
              </a:ext>
            </a:extLst>
          </p:cNvPr>
          <p:cNvSpPr txBox="1"/>
          <p:nvPr/>
        </p:nvSpPr>
        <p:spPr>
          <a:xfrm>
            <a:off x="3411794" y="4788310"/>
            <a:ext cx="43488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Hij gaat naar de sportschool.</a:t>
            </a:r>
          </a:p>
          <a:p>
            <a:r>
              <a:rPr lang="nl-NL" sz="2800" dirty="0"/>
              <a:t>Hij traint zijn </a:t>
            </a:r>
            <a:r>
              <a:rPr lang="nl-NL" sz="2800" b="1" dirty="0"/>
              <a:t>spieren</a:t>
            </a:r>
            <a:r>
              <a:rPr lang="nl-NL" sz="2800" dirty="0"/>
              <a:t>.</a:t>
            </a:r>
          </a:p>
          <a:p>
            <a:r>
              <a:rPr lang="nl-NL" sz="2800" dirty="0"/>
              <a:t>Daarna heeft hij spierpijn.</a:t>
            </a:r>
          </a:p>
          <a:p>
            <a:r>
              <a:rPr lang="nl-N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91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dirty="0">
                <a:solidFill>
                  <a:srgbClr val="FFFFFF"/>
                </a:solidFill>
              </a:rPr>
              <a:t>Het </a:t>
            </a:r>
            <a:r>
              <a:rPr lang="en-US" sz="5400" b="1" dirty="0" err="1">
                <a:solidFill>
                  <a:srgbClr val="FFFFFF"/>
                </a:solidFill>
              </a:rPr>
              <a:t>zweet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oe zorg je ervoor dat je zweet minder stinkt en 19 andere prangende vragen  (en antwoorden) over zweten">
            <a:extLst>
              <a:ext uri="{FF2B5EF4-FFF2-40B4-BE49-F238E27FC236}">
                <a16:creationId xmlns:a16="http://schemas.microsoft.com/office/drawing/2014/main" id="{09A8A273-9F0D-1B34-BD38-35031C2D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31" y="3736259"/>
            <a:ext cx="4175436" cy="27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yperhidrose: als je te veel zweet - Gezondheid - de Apotheker">
            <a:extLst>
              <a:ext uri="{FF2B5EF4-FFF2-40B4-BE49-F238E27FC236}">
                <a16:creationId xmlns:a16="http://schemas.microsoft.com/office/drawing/2014/main" id="{249F8E72-FE62-3356-361E-9399F5A9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39" y="3173498"/>
            <a:ext cx="4093292" cy="273031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s zweten goed om af te vallen? En waarom zweet de één meer dan de ander? –  Wel.nl">
            <a:extLst>
              <a:ext uri="{FF2B5EF4-FFF2-40B4-BE49-F238E27FC236}">
                <a16:creationId xmlns:a16="http://schemas.microsoft.com/office/drawing/2014/main" id="{922E2EDA-5268-BDBC-6AEE-8B112871D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8937" r="19149" b="8167"/>
          <a:stretch/>
        </p:blipFill>
        <p:spPr bwMode="auto">
          <a:xfrm>
            <a:off x="8792372" y="591397"/>
            <a:ext cx="2576052" cy="26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3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dirty="0">
                <a:solidFill>
                  <a:srgbClr val="FFFFFF"/>
                </a:solidFill>
              </a:rPr>
              <a:t>Het </a:t>
            </a:r>
            <a:r>
              <a:rPr lang="en-US" sz="5400" b="1" dirty="0" err="1">
                <a:solidFill>
                  <a:srgbClr val="FFFFFF"/>
                </a:solidFill>
              </a:rPr>
              <a:t>zweet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B8A6EB-78F2-30FF-930D-C7AA80731175}"/>
              </a:ext>
            </a:extLst>
          </p:cNvPr>
          <p:cNvSpPr txBox="1"/>
          <p:nvPr/>
        </p:nvSpPr>
        <p:spPr>
          <a:xfrm>
            <a:off x="5358581" y="1307690"/>
            <a:ext cx="3253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Ik heb hard gefietst.</a:t>
            </a:r>
          </a:p>
          <a:p>
            <a:r>
              <a:rPr lang="nl-NL" sz="2800" dirty="0"/>
              <a:t>Nu zweet ik heel erg!</a:t>
            </a:r>
          </a:p>
        </p:txBody>
      </p:sp>
      <p:pic>
        <p:nvPicPr>
          <p:cNvPr id="17410" name="Picture 2" descr="elektrische fiets man Hot Sale - OFF 50%">
            <a:extLst>
              <a:ext uri="{FF2B5EF4-FFF2-40B4-BE49-F238E27FC236}">
                <a16:creationId xmlns:a16="http://schemas.microsoft.com/office/drawing/2014/main" id="{6565B89D-C1F4-7066-7A28-8CE499B6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03" y="2452797"/>
            <a:ext cx="5215234" cy="3911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15F7EB-A7B2-9A98-ABB3-69EB26133016}"/>
              </a:ext>
            </a:extLst>
          </p:cNvPr>
          <p:cNvSpPr txBox="1"/>
          <p:nvPr/>
        </p:nvSpPr>
        <p:spPr>
          <a:xfrm>
            <a:off x="2715208" y="3228392"/>
            <a:ext cx="18037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Zweten</a:t>
            </a:r>
          </a:p>
          <a:p>
            <a:r>
              <a:rPr lang="nl-NL" sz="2800" dirty="0"/>
              <a:t>Ik zweet</a:t>
            </a:r>
          </a:p>
          <a:p>
            <a:r>
              <a:rPr lang="nl-NL" sz="2800" dirty="0"/>
              <a:t>Jij zweet</a:t>
            </a:r>
          </a:p>
          <a:p>
            <a:r>
              <a:rPr lang="nl-NL" sz="2800" dirty="0"/>
              <a:t>Hij zweet</a:t>
            </a:r>
          </a:p>
          <a:p>
            <a:r>
              <a:rPr lang="nl-NL" sz="2800" dirty="0"/>
              <a:t>Wij zweten</a:t>
            </a:r>
          </a:p>
        </p:txBody>
      </p:sp>
    </p:spTree>
    <p:extLst>
      <p:ext uri="{BB962C8B-B14F-4D97-AF65-F5344CB8AC3E}">
        <p14:creationId xmlns:p14="http://schemas.microsoft.com/office/powerpoint/2010/main" val="2163165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5400" b="1" dirty="0">
                <a:solidFill>
                  <a:srgbClr val="FFFFFF"/>
                </a:solidFill>
              </a:rPr>
              <a:t>e </a:t>
            </a:r>
            <a:r>
              <a:rPr lang="en-US" sz="5400" b="1" dirty="0" err="1">
                <a:solidFill>
                  <a:srgbClr val="FFFFFF"/>
                </a:solidFill>
              </a:rPr>
              <a:t>hersenen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Anatomie van de hersenen - Slingeland Ziekenhuis">
            <a:extLst>
              <a:ext uri="{FF2B5EF4-FFF2-40B4-BE49-F238E27FC236}">
                <a16:creationId xmlns:a16="http://schemas.microsoft.com/office/drawing/2014/main" id="{4B30FF63-CCC0-9462-4323-8CEC32EE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22236"/>
            <a:ext cx="5480613" cy="48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4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5400" b="1" dirty="0">
                <a:solidFill>
                  <a:srgbClr val="FFFFFF"/>
                </a:solidFill>
              </a:rPr>
              <a:t>e </a:t>
            </a:r>
            <a:r>
              <a:rPr lang="en-US" sz="5400" b="1" dirty="0" err="1">
                <a:solidFill>
                  <a:srgbClr val="FFFFFF"/>
                </a:solidFill>
              </a:rPr>
              <a:t>hersenen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Kritisch denken op het werk: 10 tips | WETALENT">
            <a:extLst>
              <a:ext uri="{FF2B5EF4-FFF2-40B4-BE49-F238E27FC236}">
                <a16:creationId xmlns:a16="http://schemas.microsoft.com/office/drawing/2014/main" id="{47F18F96-7FEB-8955-A7D2-EB3BC32DA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-188" r="41708"/>
          <a:stretch/>
        </p:blipFill>
        <p:spPr bwMode="auto">
          <a:xfrm>
            <a:off x="8500187" y="794720"/>
            <a:ext cx="2873830" cy="42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31EC369-399B-1758-D1A2-9FD14AAE9C9B}"/>
              </a:ext>
            </a:extLst>
          </p:cNvPr>
          <p:cNvSpPr txBox="1"/>
          <p:nvPr/>
        </p:nvSpPr>
        <p:spPr>
          <a:xfrm>
            <a:off x="2929812" y="2743200"/>
            <a:ext cx="48189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Met je hersenen kun je </a:t>
            </a:r>
            <a:r>
              <a:rPr lang="nl-NL" sz="2800" b="1" dirty="0"/>
              <a:t>denken</a:t>
            </a:r>
            <a:r>
              <a:rPr lang="nl-NL" sz="2800" dirty="0"/>
              <a:t>.</a:t>
            </a:r>
          </a:p>
          <a:p>
            <a:endParaRPr lang="nl-NL" sz="2800" dirty="0"/>
          </a:p>
          <a:p>
            <a:r>
              <a:rPr lang="nl-NL" sz="2800" b="1" dirty="0"/>
              <a:t>Denken</a:t>
            </a:r>
          </a:p>
          <a:p>
            <a:r>
              <a:rPr lang="nl-NL" sz="2800" dirty="0"/>
              <a:t>Ik denk</a:t>
            </a:r>
          </a:p>
          <a:p>
            <a:r>
              <a:rPr lang="nl-NL" sz="2800" dirty="0"/>
              <a:t>Jij denkt</a:t>
            </a:r>
          </a:p>
          <a:p>
            <a:r>
              <a:rPr lang="nl-NL" sz="2800" dirty="0"/>
              <a:t>Hij denkt</a:t>
            </a:r>
          </a:p>
          <a:p>
            <a:r>
              <a:rPr lang="nl-NL" sz="2800" dirty="0"/>
              <a:t>Wij denken</a:t>
            </a:r>
          </a:p>
        </p:txBody>
      </p:sp>
    </p:spTree>
    <p:extLst>
      <p:ext uri="{BB962C8B-B14F-4D97-AF65-F5344CB8AC3E}">
        <p14:creationId xmlns:p14="http://schemas.microsoft.com/office/powerpoint/2010/main" val="339958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47501-28E8-24D9-2CB1-44541749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4B7BDC-EB54-C318-0E49-1F6D962E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https://www.youtube.com/watch?v=csUUHGiUR5w</a:t>
            </a:r>
            <a:r>
              <a:rPr lang="nl-NL" dirty="0"/>
              <a:t> (sportschool)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https://www.youtube.com/watch?v=DhLgH1D6CoE</a:t>
            </a:r>
            <a:r>
              <a:rPr lang="nl-NL" dirty="0"/>
              <a:t> (ongeluk)</a:t>
            </a:r>
          </a:p>
        </p:txBody>
      </p:sp>
    </p:spTree>
    <p:extLst>
      <p:ext uri="{BB962C8B-B14F-4D97-AF65-F5344CB8AC3E}">
        <p14:creationId xmlns:p14="http://schemas.microsoft.com/office/powerpoint/2010/main" val="100492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29" y="697847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hart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12290" name="Picture 2" descr="Week van het Hart | De Panne">
            <a:extLst>
              <a:ext uri="{FF2B5EF4-FFF2-40B4-BE49-F238E27FC236}">
                <a16:creationId xmlns:a16="http://schemas.microsoft.com/office/drawing/2014/main" id="{C23682F1-B31C-6A23-6CD6-9830B1C0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56" y="697847"/>
            <a:ext cx="2168654" cy="19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art-en-vaatziekten-lichaam">
            <a:extLst>
              <a:ext uri="{FF2B5EF4-FFF2-40B4-BE49-F238E27FC236}">
                <a16:creationId xmlns:a16="http://schemas.microsoft.com/office/drawing/2014/main" id="{3F4B7642-99FF-F3B3-82AA-7DFDF4D6F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3999" r="19195" b="35183"/>
          <a:stretch/>
        </p:blipFill>
        <p:spPr bwMode="auto">
          <a:xfrm>
            <a:off x="5098516" y="1983424"/>
            <a:ext cx="3552575" cy="44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4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29" y="697847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hart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1787A1-237A-2D21-4240-814625049A77}"/>
              </a:ext>
            </a:extLst>
          </p:cNvPr>
          <p:cNvSpPr txBox="1"/>
          <p:nvPr/>
        </p:nvSpPr>
        <p:spPr>
          <a:xfrm>
            <a:off x="4015624" y="5206046"/>
            <a:ext cx="659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Mijn hart klopt.</a:t>
            </a:r>
          </a:p>
          <a:p>
            <a:r>
              <a:rPr lang="nl-NL" sz="3200" dirty="0"/>
              <a:t>Als ik hard loop, klopt mijn hart snel.</a:t>
            </a:r>
          </a:p>
        </p:txBody>
      </p:sp>
      <p:pic>
        <p:nvPicPr>
          <p:cNvPr id="19458" name="Picture 2" descr="Sprinttraining Hardlopen - hoe lang? hoe vaak? en wat is het nut? - PK  Runningshop">
            <a:extLst>
              <a:ext uri="{FF2B5EF4-FFF2-40B4-BE49-F238E27FC236}">
                <a16:creationId xmlns:a16="http://schemas.microsoft.com/office/drawing/2014/main" id="{AF0210BC-6D9C-ACC3-0F94-4D034032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6" y="1002890"/>
            <a:ext cx="5985103" cy="31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2040B-B80F-F9DB-F1DD-0354A06D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702"/>
          </a:xfrm>
        </p:spPr>
        <p:txBody>
          <a:bodyPr/>
          <a:lstStyle/>
          <a:p>
            <a:r>
              <a:rPr lang="nl-NL" b="1" dirty="0"/>
              <a:t>Galgje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D33C1D-D88F-934C-3D21-5F5613D03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3785"/>
            <a:ext cx="9144000" cy="1655762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https://basisonderwijs.online/digibordtools/galgje/index.html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27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1EE4B-37A4-349E-687C-69F8E09B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Zinnen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90EB8-0B0E-2DFB-5A51-CFB40829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9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tabLst>
                <a:tab pos="719138" algn="l"/>
                <a:tab pos="1884363" algn="l"/>
                <a:tab pos="3228975" algn="l"/>
                <a:tab pos="5019675" algn="l"/>
                <a:tab pos="6456363" algn="l"/>
                <a:tab pos="7800975" algn="l"/>
              </a:tabLst>
            </a:pPr>
            <a:r>
              <a:rPr lang="nl-NL" dirty="0"/>
              <a:t>vaak 	denk 	</a:t>
            </a:r>
            <a:r>
              <a:rPr lang="nl-NL" b="1" u="sng" dirty="0"/>
              <a:t>Ik</a:t>
            </a:r>
            <a:r>
              <a:rPr lang="nl-NL" dirty="0"/>
              <a:t> 	mijn vakantie 	aan</a:t>
            </a:r>
          </a:p>
          <a:p>
            <a:pPr>
              <a:tabLst>
                <a:tab pos="719138" algn="l"/>
                <a:tab pos="1884363" algn="l"/>
                <a:tab pos="3228975" algn="l"/>
                <a:tab pos="4572000" algn="l"/>
                <a:tab pos="6456363" algn="l"/>
                <a:tab pos="7800975" algn="l"/>
              </a:tabLst>
            </a:pPr>
            <a:endParaRPr lang="nl-NL" dirty="0"/>
          </a:p>
          <a:p>
            <a:pPr>
              <a:tabLst>
                <a:tab pos="719138" algn="l"/>
                <a:tab pos="1884363" algn="l"/>
                <a:tab pos="3228975" algn="l"/>
                <a:tab pos="5019675" algn="l"/>
                <a:tab pos="6456363" algn="l"/>
                <a:tab pos="7800975" algn="l"/>
              </a:tabLst>
            </a:pPr>
            <a:r>
              <a:rPr lang="nl-NL" dirty="0"/>
              <a:t>zweet 	 </a:t>
            </a:r>
            <a:r>
              <a:rPr lang="nl-NL" b="1" u="sng" dirty="0"/>
              <a:t>Carlos</a:t>
            </a:r>
            <a:r>
              <a:rPr lang="nl-NL" dirty="0"/>
              <a:t>		heel erg </a:t>
            </a:r>
          </a:p>
          <a:p>
            <a:pPr>
              <a:tabLst>
                <a:tab pos="719138" algn="l"/>
                <a:tab pos="1884363" algn="l"/>
                <a:tab pos="3228975" algn="l"/>
                <a:tab pos="4572000" algn="l"/>
                <a:tab pos="6456363" algn="l"/>
                <a:tab pos="7800975" algn="l"/>
              </a:tabLst>
            </a:pPr>
            <a:endParaRPr lang="nl-NL" dirty="0"/>
          </a:p>
          <a:p>
            <a:pPr>
              <a:tabLst>
                <a:tab pos="719138" algn="l"/>
                <a:tab pos="1884363" algn="l"/>
                <a:tab pos="3228975" algn="l"/>
                <a:tab pos="5019675" algn="l"/>
                <a:tab pos="6456363" algn="l"/>
                <a:tab pos="7800975" algn="l"/>
              </a:tabLst>
            </a:pPr>
            <a:r>
              <a:rPr lang="nl-NL" b="1" u="sng" dirty="0"/>
              <a:t>Misha</a:t>
            </a:r>
            <a:r>
              <a:rPr lang="nl-NL" dirty="0"/>
              <a:t>	bloed		aan 	zijn been		heeft</a:t>
            </a:r>
          </a:p>
          <a:p>
            <a:pPr>
              <a:tabLst>
                <a:tab pos="719138" algn="l"/>
                <a:tab pos="1884363" algn="l"/>
                <a:tab pos="3228975" algn="l"/>
                <a:tab pos="4572000" algn="l"/>
                <a:tab pos="6456363" algn="l"/>
                <a:tab pos="7800975" algn="l"/>
              </a:tabLst>
            </a:pPr>
            <a:endParaRPr lang="nl-NL" dirty="0"/>
          </a:p>
          <a:p>
            <a:pPr>
              <a:tabLst>
                <a:tab pos="719138" algn="l"/>
                <a:tab pos="1884363" algn="l"/>
                <a:tab pos="3228975" algn="l"/>
                <a:tab pos="4935538" algn="l"/>
                <a:tab pos="6456363" algn="l"/>
                <a:tab pos="7800975" algn="l"/>
              </a:tabLst>
            </a:pPr>
            <a:r>
              <a:rPr lang="nl-NL" dirty="0"/>
              <a:t>luistert	naar</a:t>
            </a:r>
            <a:r>
              <a:rPr lang="nl-NL" b="1" dirty="0"/>
              <a:t>		</a:t>
            </a:r>
            <a:r>
              <a:rPr lang="nl-NL" b="1" u="sng" dirty="0"/>
              <a:t>De dokter </a:t>
            </a:r>
            <a:r>
              <a:rPr lang="nl-NL" b="1" dirty="0"/>
              <a:t>	</a:t>
            </a:r>
            <a:r>
              <a:rPr lang="nl-NL" dirty="0"/>
              <a:t>mijn hart</a:t>
            </a:r>
          </a:p>
          <a:p>
            <a:pPr marL="0" indent="0">
              <a:buNone/>
              <a:tabLst>
                <a:tab pos="719138" algn="l"/>
                <a:tab pos="1884363" algn="l"/>
                <a:tab pos="3228975" algn="l"/>
                <a:tab pos="4935538" algn="l"/>
                <a:tab pos="6456363" algn="l"/>
                <a:tab pos="7800975" algn="l"/>
              </a:tabLst>
            </a:pPr>
            <a:endParaRPr lang="nl-NL" dirty="0"/>
          </a:p>
          <a:p>
            <a:pPr>
              <a:tabLst>
                <a:tab pos="719138" algn="l"/>
                <a:tab pos="1884363" algn="l"/>
                <a:tab pos="3228975" algn="l"/>
                <a:tab pos="4935538" algn="l"/>
                <a:tab pos="6456363" algn="l"/>
                <a:tab pos="7800975" algn="l"/>
              </a:tabLst>
            </a:pPr>
            <a:r>
              <a:rPr lang="nl-NL" dirty="0"/>
              <a:t>heeft	van	het sporten		spierpijn		</a:t>
            </a:r>
            <a:r>
              <a:rPr lang="nl-NL" b="1" u="sng" dirty="0"/>
              <a:t>Bas</a:t>
            </a:r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3819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3" y="326160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Herhalen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4" name="Picture 2" descr="Het Skeletanatomie Van De Voet Stock Illustratie - Illustration of schedel,  buik: 8878170">
            <a:extLst>
              <a:ext uri="{FF2B5EF4-FFF2-40B4-BE49-F238E27FC236}">
                <a16:creationId xmlns:a16="http://schemas.microsoft.com/office/drawing/2014/main" id="{2424160F-D117-1C38-C00E-72641DE3E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19" y="34577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atomie van de hersenen - Slingeland Ziekenhuis">
            <a:extLst>
              <a:ext uri="{FF2B5EF4-FFF2-40B4-BE49-F238E27FC236}">
                <a16:creationId xmlns:a16="http://schemas.microsoft.com/office/drawing/2014/main" id="{411DB102-1820-49CA-E9D6-3F247509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29" y="385335"/>
            <a:ext cx="2730512" cy="24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yperhidrose: als je te veel zweet - Gezondheid - de Apotheker">
            <a:extLst>
              <a:ext uri="{FF2B5EF4-FFF2-40B4-BE49-F238E27FC236}">
                <a16:creationId xmlns:a16="http://schemas.microsoft.com/office/drawing/2014/main" id="{19166028-408A-751F-906B-7C212D57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95" y="3119295"/>
            <a:ext cx="2291465" cy="152845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art-en-vaatziekten-lichaam">
            <a:extLst>
              <a:ext uri="{FF2B5EF4-FFF2-40B4-BE49-F238E27FC236}">
                <a16:creationId xmlns:a16="http://schemas.microsoft.com/office/drawing/2014/main" id="{FD6E651D-E268-93A1-F4A2-9CEE62E45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3999" r="19195" b="35183"/>
          <a:stretch/>
        </p:blipFill>
        <p:spPr bwMode="auto">
          <a:xfrm>
            <a:off x="4811710" y="3119295"/>
            <a:ext cx="2203053" cy="27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6 vragen over spieren">
            <a:extLst>
              <a:ext uri="{FF2B5EF4-FFF2-40B4-BE49-F238E27FC236}">
                <a16:creationId xmlns:a16="http://schemas.microsoft.com/office/drawing/2014/main" id="{48FD4A6B-1A4A-8C68-B76C-BBB59CCE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0" y="4260289"/>
            <a:ext cx="4022254" cy="2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tistoffen SARS-CoV-2 blijven minstens 200 dagen in bloed aantoonbaar |  RIVM">
            <a:extLst>
              <a:ext uri="{FF2B5EF4-FFF2-40B4-BE49-F238E27FC236}">
                <a16:creationId xmlns:a16="http://schemas.microsoft.com/office/drawing/2014/main" id="{C43A83D6-B837-E470-EEE6-9FEE0D35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54" y="4957997"/>
            <a:ext cx="2942952" cy="17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ning Resistent verzonden het skelet Il Vervolgen Silicium">
            <a:extLst>
              <a:ext uri="{FF2B5EF4-FFF2-40B4-BE49-F238E27FC236}">
                <a16:creationId xmlns:a16="http://schemas.microsoft.com/office/drawing/2014/main" id="{6CACD582-8D71-C859-4763-7C4597742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19569" r="27293" b="6892"/>
          <a:stretch/>
        </p:blipFill>
        <p:spPr bwMode="auto">
          <a:xfrm flipH="1">
            <a:off x="4270908" y="191813"/>
            <a:ext cx="1674056" cy="34337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AZ Sint-Lucas Gent | Trombose">
            <a:extLst>
              <a:ext uri="{FF2B5EF4-FFF2-40B4-BE49-F238E27FC236}">
                <a16:creationId xmlns:a16="http://schemas.microsoft.com/office/drawing/2014/main" id="{067AC0B8-F289-4102-40B5-E47D753D9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502" r="67822" b="5134"/>
          <a:stretch/>
        </p:blipFill>
        <p:spPr bwMode="auto">
          <a:xfrm>
            <a:off x="7380673" y="3214990"/>
            <a:ext cx="1288068" cy="33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E39D6FF-658B-BDB5-C9C9-2DA15BCBE5E5}"/>
              </a:ext>
            </a:extLst>
          </p:cNvPr>
          <p:cNvSpPr txBox="1"/>
          <p:nvPr/>
        </p:nvSpPr>
        <p:spPr>
          <a:xfrm>
            <a:off x="2537927" y="2575249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Kijk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2025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3" y="326160"/>
            <a:ext cx="4236720" cy="158253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Herhalen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4" name="Picture 2" descr="Het Skeletanatomie Van De Voet Stock Illustratie - Illustration of schedel,  buik: 8878170">
            <a:extLst>
              <a:ext uri="{FF2B5EF4-FFF2-40B4-BE49-F238E27FC236}">
                <a16:creationId xmlns:a16="http://schemas.microsoft.com/office/drawing/2014/main" id="{2424160F-D117-1C38-C00E-72641DE3E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0" y="154131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atomie van de hersenen - Slingeland Ziekenhuis">
            <a:extLst>
              <a:ext uri="{FF2B5EF4-FFF2-40B4-BE49-F238E27FC236}">
                <a16:creationId xmlns:a16="http://schemas.microsoft.com/office/drawing/2014/main" id="{411DB102-1820-49CA-E9D6-3F247509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2" y="4177287"/>
            <a:ext cx="2730512" cy="24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yperhidrose: als je te veel zweet - Gezondheid - de Apotheker">
            <a:extLst>
              <a:ext uri="{FF2B5EF4-FFF2-40B4-BE49-F238E27FC236}">
                <a16:creationId xmlns:a16="http://schemas.microsoft.com/office/drawing/2014/main" id="{19166028-408A-751F-906B-7C212D57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685" y="885439"/>
            <a:ext cx="2291465" cy="152845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6 vragen over spieren">
            <a:extLst>
              <a:ext uri="{FF2B5EF4-FFF2-40B4-BE49-F238E27FC236}">
                <a16:creationId xmlns:a16="http://schemas.microsoft.com/office/drawing/2014/main" id="{48FD4A6B-1A4A-8C68-B76C-BBB59CCE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70" y="268693"/>
            <a:ext cx="4022254" cy="2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tistoffen SARS-CoV-2 blijven minstens 200 dagen in bloed aantoonbaar |  RIVM">
            <a:extLst>
              <a:ext uri="{FF2B5EF4-FFF2-40B4-BE49-F238E27FC236}">
                <a16:creationId xmlns:a16="http://schemas.microsoft.com/office/drawing/2014/main" id="{C43A83D6-B837-E470-EEE6-9FEE0D35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44" y="2977522"/>
            <a:ext cx="2942952" cy="17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ning Resistent verzonden het skelet Il Vervolgen Silicium">
            <a:extLst>
              <a:ext uri="{FF2B5EF4-FFF2-40B4-BE49-F238E27FC236}">
                <a16:creationId xmlns:a16="http://schemas.microsoft.com/office/drawing/2014/main" id="{6CACD582-8D71-C859-4763-7C4597742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19569" r="27293" b="6892"/>
          <a:stretch/>
        </p:blipFill>
        <p:spPr bwMode="auto">
          <a:xfrm flipH="1">
            <a:off x="4211577" y="3151323"/>
            <a:ext cx="1674056" cy="34337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AZ Sint-Lucas Gent | Trombose">
            <a:extLst>
              <a:ext uri="{FF2B5EF4-FFF2-40B4-BE49-F238E27FC236}">
                <a16:creationId xmlns:a16="http://schemas.microsoft.com/office/drawing/2014/main" id="{067AC0B8-F289-4102-40B5-E47D753D9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502" r="67822" b="5134"/>
          <a:stretch/>
        </p:blipFill>
        <p:spPr bwMode="auto">
          <a:xfrm>
            <a:off x="10200057" y="2977522"/>
            <a:ext cx="1288068" cy="33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9A688B4-F978-30AA-5774-ACD96A76CAEE}"/>
              </a:ext>
            </a:extLst>
          </p:cNvPr>
          <p:cNvSpPr txBox="1"/>
          <p:nvPr/>
        </p:nvSpPr>
        <p:spPr>
          <a:xfrm>
            <a:off x="6913984" y="5381187"/>
            <a:ext cx="20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Welk plaatje is weg?</a:t>
            </a:r>
          </a:p>
        </p:txBody>
      </p:sp>
    </p:spTree>
    <p:extLst>
      <p:ext uri="{BB962C8B-B14F-4D97-AF65-F5344CB8AC3E}">
        <p14:creationId xmlns:p14="http://schemas.microsoft.com/office/powerpoint/2010/main" val="264979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E37D-E2AE-6E33-F7F0-56F2D7B4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Samen </a:t>
            </a:r>
            <a:r>
              <a:rPr lang="en-US" b="1" dirty="0" err="1"/>
              <a:t>oefenen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C06F5-CADE-A8A7-E348-23E489C4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Twee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1 </a:t>
            </a:r>
            <a:r>
              <a:rPr lang="en-US" dirty="0" err="1"/>
              <a:t>blad</a:t>
            </a:r>
            <a:r>
              <a:rPr lang="en-US" dirty="0"/>
              <a:t>, 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Persoon 1 </a:t>
            </a:r>
            <a:r>
              <a:rPr lang="en-US" dirty="0" err="1"/>
              <a:t>heeft</a:t>
            </a:r>
            <a:r>
              <a:rPr lang="en-US" dirty="0"/>
              <a:t> het </a:t>
            </a:r>
            <a:r>
              <a:rPr lang="en-US" dirty="0" err="1"/>
              <a:t>blad</a:t>
            </a:r>
            <a:r>
              <a:rPr lang="en-US" dirty="0"/>
              <a:t> voor </a:t>
            </a:r>
            <a:r>
              <a:rPr lang="en-US" dirty="0" err="1"/>
              <a:t>zich</a:t>
            </a:r>
            <a:r>
              <a:rPr lang="en-US" dirty="0"/>
              <a:t> en </a:t>
            </a:r>
            <a:r>
              <a:rPr lang="en-US" dirty="0" err="1"/>
              <a:t>noemt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lichaamsdeel</a:t>
            </a:r>
            <a:r>
              <a:rPr lang="en-US" dirty="0"/>
              <a:t>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Persoon 2 moet dat aanwijzen bij</a:t>
            </a:r>
          </a:p>
          <a:p>
            <a:pPr marL="0" indent="0">
              <a:buNone/>
            </a:pPr>
            <a:r>
              <a:rPr lang="nl-NL" dirty="0"/>
              <a:t>zichzelf</a:t>
            </a:r>
          </a:p>
          <a:p>
            <a:pPr marL="0" indent="0">
              <a:buNone/>
            </a:pPr>
            <a:r>
              <a:rPr lang="nl-NL" dirty="0"/>
              <a:t>Na 5 keer wisselt de beurt.</a:t>
            </a:r>
            <a:r>
              <a:rPr lang="nl-NL" dirty="0">
                <a:hlinkClick r:id="rId2"/>
              </a:rPr>
              <a:t> </a:t>
            </a:r>
            <a:endParaRPr lang="en-US" dirty="0"/>
          </a:p>
        </p:txBody>
      </p:sp>
      <p:pic>
        <p:nvPicPr>
          <p:cNvPr id="5" name="Afbeelding 4" descr="Afbeelding met tekst, schermopname, software, Webpagina&#10;&#10;Door AI gegenereerde inhoud is mogelijk onjuist.">
            <a:extLst>
              <a:ext uri="{FF2B5EF4-FFF2-40B4-BE49-F238E27FC236}">
                <a16:creationId xmlns:a16="http://schemas.microsoft.com/office/drawing/2014/main" id="{081257A9-866F-ADDA-0BDF-1241AC24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68" t="11869" r="8187" b="7545"/>
          <a:stretch>
            <a:fillRect/>
          </a:stretch>
        </p:blipFill>
        <p:spPr>
          <a:xfrm>
            <a:off x="6096000" y="2782356"/>
            <a:ext cx="5097863" cy="35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423672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skelet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Mening Resistent verzonden het skelet Il Vervolgen Silicium">
            <a:extLst>
              <a:ext uri="{FF2B5EF4-FFF2-40B4-BE49-F238E27FC236}">
                <a16:creationId xmlns:a16="http://schemas.microsoft.com/office/drawing/2014/main" id="{0AB4757A-DE82-2415-08DC-A54E61B404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19569" r="27293" b="6892"/>
          <a:stretch/>
        </p:blipFill>
        <p:spPr bwMode="auto">
          <a:xfrm>
            <a:off x="6872748" y="679204"/>
            <a:ext cx="2947624" cy="60460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7" y="544820"/>
            <a:ext cx="4542839" cy="191840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skelet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= het </a:t>
            </a: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geraamte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D758F7-9528-59A2-2EE0-41D9CD72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10760"/>
            <a:ext cx="10515600" cy="4351338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3600" dirty="0"/>
              <a:t>Alle botten in ons lichaam noemen we </a:t>
            </a:r>
            <a:r>
              <a:rPr lang="nl-NL" sz="3600" b="1" dirty="0"/>
              <a:t>het skelet </a:t>
            </a:r>
            <a:r>
              <a:rPr lang="nl-NL" sz="3600" dirty="0"/>
              <a:t>	of </a:t>
            </a:r>
            <a:r>
              <a:rPr lang="nl-NL" sz="3600" b="1" dirty="0"/>
              <a:t>het geraamte</a:t>
            </a:r>
            <a:r>
              <a:rPr lang="nl-NL" sz="3600" dirty="0"/>
              <a:t>.</a:t>
            </a:r>
          </a:p>
          <a:p>
            <a:pPr marL="0" indent="0">
              <a:buNone/>
            </a:pPr>
            <a:r>
              <a:rPr lang="nl-NL" sz="3600" dirty="0"/>
              <a:t>	Een volwassene heeft 206 botten.</a:t>
            </a:r>
          </a:p>
        </p:txBody>
      </p:sp>
    </p:spTree>
    <p:extLst>
      <p:ext uri="{BB962C8B-B14F-4D97-AF65-F5344CB8AC3E}">
        <p14:creationId xmlns:p14="http://schemas.microsoft.com/office/powerpoint/2010/main" val="16191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61052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bot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botten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et Skeletanatomie Van De Voet Stock Illustratie - Illustration of schedel,  buik: 8878170">
            <a:extLst>
              <a:ext uri="{FF2B5EF4-FFF2-40B4-BE49-F238E27FC236}">
                <a16:creationId xmlns:a16="http://schemas.microsoft.com/office/drawing/2014/main" id="{93EEF90C-4776-2920-2C00-2888B3F0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24" y="877078"/>
            <a:ext cx="4172744" cy="55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akje beenderen 12 stuks Halloween - Partyversiering">
            <a:extLst>
              <a:ext uri="{FF2B5EF4-FFF2-40B4-BE49-F238E27FC236}">
                <a16:creationId xmlns:a16="http://schemas.microsoft.com/office/drawing/2014/main" id="{DFF32A4F-316D-3E74-26A5-848297F1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87" y="2138617"/>
            <a:ext cx="3565934" cy="4626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4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61052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bot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botten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Gebroken onderarm - Nederlandse Vereniging voor Traumachirurgie">
            <a:extLst>
              <a:ext uri="{FF2B5EF4-FFF2-40B4-BE49-F238E27FC236}">
                <a16:creationId xmlns:a16="http://schemas.microsoft.com/office/drawing/2014/main" id="{690DAF64-708E-C84A-03F1-7C7694D1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48" y="3645710"/>
            <a:ext cx="6864449" cy="26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5589FC1-EF8B-072A-672C-142BF6B0A515}"/>
              </a:ext>
            </a:extLst>
          </p:cNvPr>
          <p:cNvSpPr txBox="1"/>
          <p:nvPr/>
        </p:nvSpPr>
        <p:spPr>
          <a:xfrm>
            <a:off x="5594554" y="1543665"/>
            <a:ext cx="4827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Dit is een foto van een arm.</a:t>
            </a:r>
          </a:p>
          <a:p>
            <a:r>
              <a:rPr lang="nl-NL" sz="3200" dirty="0"/>
              <a:t>De botten in de arm zijn gebroken.</a:t>
            </a:r>
          </a:p>
        </p:txBody>
      </p:sp>
    </p:spTree>
    <p:extLst>
      <p:ext uri="{BB962C8B-B14F-4D97-AF65-F5344CB8AC3E}">
        <p14:creationId xmlns:p14="http://schemas.microsoft.com/office/powerpoint/2010/main" val="125132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13466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bloed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Antistoffen SARS-CoV-2 blijven minstens 200 dagen in bloed aantoonbaar |  RIVM">
            <a:extLst>
              <a:ext uri="{FF2B5EF4-FFF2-40B4-BE49-F238E27FC236}">
                <a16:creationId xmlns:a16="http://schemas.microsoft.com/office/drawing/2014/main" id="{BDBA6FAA-8BE9-D543-3D12-BA65BCC5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60" y="2074311"/>
            <a:ext cx="7334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4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DC5AE-7A26-9DC9-E0B3-8E42789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442208"/>
            <a:ext cx="4236720" cy="113466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bloed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90075A-C27D-CC97-B6C5-C285AECBE29E}"/>
              </a:ext>
            </a:extLst>
          </p:cNvPr>
          <p:cNvSpPr txBox="1"/>
          <p:nvPr/>
        </p:nvSpPr>
        <p:spPr>
          <a:xfrm>
            <a:off x="3834581" y="1800651"/>
            <a:ext cx="81804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heb in mijn vinger gesneden. Nu bloedt mijn vinger.</a:t>
            </a:r>
          </a:p>
          <a:p>
            <a:endParaRPr lang="nl-NL" dirty="0"/>
          </a:p>
        </p:txBody>
      </p:sp>
      <p:pic>
        <p:nvPicPr>
          <p:cNvPr id="14338" name="Picture 2" descr="Wat te doen bij veelvoorkomende keukenongelukjes | FavorFlav">
            <a:extLst>
              <a:ext uri="{FF2B5EF4-FFF2-40B4-BE49-F238E27FC236}">
                <a16:creationId xmlns:a16="http://schemas.microsoft.com/office/drawing/2014/main" id="{207E7F91-5AED-C407-8949-C09944EF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22" y="2465438"/>
            <a:ext cx="5267018" cy="26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85F4A3D-B038-3E10-E382-CEB24B25E814}"/>
              </a:ext>
            </a:extLst>
          </p:cNvPr>
          <p:cNvSpPr txBox="1"/>
          <p:nvPr/>
        </p:nvSpPr>
        <p:spPr>
          <a:xfrm>
            <a:off x="2497395" y="3413285"/>
            <a:ext cx="3195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</a:t>
            </a:r>
            <a:r>
              <a:rPr lang="nl-NL" sz="2800" b="1" dirty="0"/>
              <a:t>Bloeden</a:t>
            </a:r>
          </a:p>
          <a:p>
            <a:r>
              <a:rPr lang="nl-NL" sz="2800" dirty="0"/>
              <a:t>Ik bloed</a:t>
            </a:r>
          </a:p>
          <a:p>
            <a:r>
              <a:rPr lang="nl-NL" sz="2800" dirty="0"/>
              <a:t>Jij bloedt</a:t>
            </a:r>
          </a:p>
          <a:p>
            <a:r>
              <a:rPr lang="nl-NL" sz="2800" dirty="0"/>
              <a:t>Hij bloedt</a:t>
            </a:r>
          </a:p>
          <a:p>
            <a:r>
              <a:rPr lang="nl-NL" sz="2800" dirty="0"/>
              <a:t>Wij bloeden</a:t>
            </a:r>
          </a:p>
        </p:txBody>
      </p:sp>
    </p:spTree>
    <p:extLst>
      <p:ext uri="{BB962C8B-B14F-4D97-AF65-F5344CB8AC3E}">
        <p14:creationId xmlns:p14="http://schemas.microsoft.com/office/powerpoint/2010/main" val="41991272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420</Words>
  <Application>Microsoft Office PowerPoint</Application>
  <PresentationFormat>Breedbeeld</PresentationFormat>
  <Paragraphs>86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Kantoorthema</vt:lpstr>
      <vt:lpstr>Het lichaam 3</vt:lpstr>
      <vt:lpstr>Filmpje</vt:lpstr>
      <vt:lpstr>Samen oefenen</vt:lpstr>
      <vt:lpstr>Het skelet</vt:lpstr>
      <vt:lpstr>Het skelet = het geraamte</vt:lpstr>
      <vt:lpstr> Het bot De botten </vt:lpstr>
      <vt:lpstr> Het bot De botten </vt:lpstr>
      <vt:lpstr> Het bloed </vt:lpstr>
      <vt:lpstr> Het bloed </vt:lpstr>
      <vt:lpstr> De traan </vt:lpstr>
      <vt:lpstr> De traan De tranen </vt:lpstr>
      <vt:lpstr> De ader De aderen  </vt:lpstr>
      <vt:lpstr> De ader De aderen  </vt:lpstr>
      <vt:lpstr> De spier de spieren </vt:lpstr>
      <vt:lpstr> De spier de spieren </vt:lpstr>
      <vt:lpstr> Het zweet </vt:lpstr>
      <vt:lpstr> Het zweet </vt:lpstr>
      <vt:lpstr> De hersenen  </vt:lpstr>
      <vt:lpstr> De hersenen  </vt:lpstr>
      <vt:lpstr>  Het hart     </vt:lpstr>
      <vt:lpstr>  Het hart     </vt:lpstr>
      <vt:lpstr>Galgje</vt:lpstr>
      <vt:lpstr>Zinnen maken</vt:lpstr>
      <vt:lpstr>  Herhalen     </vt:lpstr>
      <vt:lpstr>  Herhalen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lichaam 3</dc:title>
  <dc:creator>Dita Rommelaar</dc:creator>
  <cp:lastModifiedBy>Dita Rommelaar</cp:lastModifiedBy>
  <cp:revision>7</cp:revision>
  <cp:lastPrinted>2026-01-29T07:49:44Z</cp:lastPrinted>
  <dcterms:created xsi:type="dcterms:W3CDTF">2024-01-14T17:12:42Z</dcterms:created>
  <dcterms:modified xsi:type="dcterms:W3CDTF">2026-04-27T14:50:15Z</dcterms:modified>
</cp:coreProperties>
</file>