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63" r:id="rId5"/>
    <p:sldId id="276" r:id="rId6"/>
    <p:sldId id="258" r:id="rId7"/>
    <p:sldId id="259" r:id="rId8"/>
    <p:sldId id="260" r:id="rId9"/>
    <p:sldId id="261" r:id="rId10"/>
    <p:sldId id="264" r:id="rId11"/>
    <p:sldId id="26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4:30:54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1506 0 24575,'-12'2'0,"0"-1"0,-1 2 0,1-1 0,0 2 0,1-1 0,-1 2 0,1 0 0,-22 12 0,6-4 0,-47 27 0,2 2 0,1 4 0,3 3 0,2 2 0,2 4 0,-69 76 0,-9 29 0,-148 219 0,246-319 0,-85 127 0,105-148 0,2 2 0,-32 83 0,-9 21 0,63-144 0,0 0 0,-1 0 0,1 0 0,0 0 0,-1 0 0,1 0 0,0 0 0,-1 0 0,1 0 0,-1 0 0,1 0 0,-1-1 0,0 1 0,1 0 0,-1 0 0,0-1 0,0 1 0,1 0 0,-1-1 0,0 1 0,0-1 0,-1 1 0,1-1 0,0 0 0,0-1 0,1 1 0,-1-1 0,1 0 0,-1 1 0,0-1 0,1 1 0,-1-1 0,1 0 0,-1 0 0,1 1 0,0-1 0,-1 0 0,1 0 0,0 1 0,0-1 0,-1 0 0,1 0 0,0-1 0,-8-53 0,5-269 24,5 186-1413,-2 109-5437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0:22:28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24575,'4'0'0,"6"0"0,5 0 0,9 0 0,4 0 0,5 0 0,3-4 0,-2-2 0,-2 1 0,-3 1 0,-1 1 0,-2-3 0,-1-1 0,0 2 0,-5 0-8191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0:22:3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5825 0 24575,'-1'3'0,"-1"-1"0,1 0 0,-1 0 0,0 0 0,1-1 0,-1 1 0,0 0 0,0-1 0,0 1 0,-1-1 0,1 0 0,0 0 0,0 1 0,-1-2 0,1 1 0,-3 1 0,-4 2 0,-152 69 0,-200 62 0,-187 20 0,-163 11 0,-469 25 0,710-177 0,58-5 0,106 8 0,229-6 0,-10 0 0,40-6 0,-90 19 0,24-3 0,-123 19 0,-31 5 0,185-33 0,-2 1 0,-144 3 0,182-17 0,15-1 0,0 2 0,0 1 0,-50 9 0,77-9 0,-1 0 0,0 0 0,1-1 0,-1 1 0,0-1 0,-9-1 0,14 1 0,-1 0 0,1-1 0,-1 1 0,1 0 0,-1 0 0,1 0 0,-1 0 0,1-1 0,-1 1 0,1 0 0,-1-1 0,1 1 0,-1 0 0,1-1 0,0 1 0,-1 0 0,1-1 0,0 1 0,-1-1 0,1 1 0,0-1 0,-1 1 0,1-1 0,0 1 0,0-1 0,0-1 0,0 1 0,0-1 0,0 1 0,0-1 0,1 1 0,-1 0 0,0-1 0,1 1 0,-1 0 0,1-1 0,0 1 0,0 0 0,-1 0 0,3-3 0,16-21 0,40-40 0,-42 48 0,-1 0 0,-1-1 0,0 0 0,-1-1 0,11-22 0,-22 33 0,0 1 0,-1 0 0,0 0 0,1-14 0,-2 15 0,0 1 0,0-1 0,0 1 0,0-1 0,1 1 0,0-1 0,0 1 0,5-7 0,-4 12 0,-2 9 0,-2 8 0,-5 8 0,-1-1 0,-1-1 0,-1 1 0,-1-1 0,-1-1 0,-16 24 0,3-13 0,18-28 0,2 1 0,-1 0 0,1 1 0,0-1 0,-5 10 0,8-13 0,1-1 0,-1 0 0,0 0 0,1 1 0,0-1 0,-1 1 0,1-1 0,0 0 0,0 1 0,1-1 0,-1 0 0,0 1 0,1-1 0,-1 0 0,1 1 0,0-1 0,0 0 0,0 0 0,0 0 0,0 1 0,3 2 0,4 4 0,0-1 0,0 0 0,1 0 0,1-1 0,-1 0 0,1 0 0,0-1 0,0-1 0,19 8 0,20 12 0,-25-11 0,-1 1 0,0 1 0,-2 1 0,0 0 0,0 2 0,-2 0 0,0 2 0,31 44 0,-26-10 0,-16-33-1365,-2-7-5461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4:30:5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1 303 24575,'10'0'0,"0"-1"0,1-1 0,-1 1 0,0-2 0,1 1 0,-1-1 0,-1-1 0,19-9 0,1-3 0,40-30 0,-42 26 0,38-20 0,-47 31 0,0-1 0,0 0 0,-1-2 0,0 0 0,-1-1 0,21-21 0,-1-6-1365,-27 28-5461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4:30:5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24575,'2'1'0,"1"-1"0,-1 1 0,0-1 0,1 1 0,-1 0 0,0 0 0,0 0 0,0 0 0,0 0 0,1 0 0,-2 0 0,1 1 0,0-1 0,2 3 0,25 27 0,-20-20 0,22 26 0,-1 1 0,-2 1 0,40 75 0,-61-95 0,-1 0 0,0 1 0,-2-1 0,0 1 0,1 35 0,-1-24 0,2 20 0,27 198 0,-21-154 0,-4 1 0,-8 155 0,-2-105 0,1-123 0,0-16 0,1 0 0,-1-1 0,2 1 0,-1 0 0,1 0 0,0-1 0,3 13 0,-4-19 0,0 0 0,0 0 0,0 1 0,0-1 0,1 0 0,-1 0 0,0 1 0,0-1 0,0 0 0,0 0 0,0 1 0,1-1 0,-1 0 0,0 0 0,0 0 0,0 1 0,1-1 0,-1 0 0,0 0 0,0 0 0,0 0 0,1 0 0,-1 0 0,0 1 0,0-1 0,1 0 0,-1 0 0,0 0 0,0 0 0,1 0 0,-1 0 0,0 0 0,1 0 0,-1 0 0,0 0 0,0 0 0,1 0 0,-1 0 0,0 0 0,1-1 0,9-9 0,4-18 0,-5 5 0,-1-1 0,-1-1 0,5-32 0,-8 43 0,0-1 0,1 1 0,0 0 0,9-14 0,5-16 0,-13 31 45,1 0-1,15-22 1,5-11-1544,-20 32-5327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4:30:59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320 319 24575,'0'-19'0,"1"-1"0,-2 0 0,0 0 0,-6-32 0,5 46 0,1-1 0,-2 1 0,1 0 0,-1 0 0,0 0 0,0 0 0,-1 0 0,1 0 0,-1 1 0,-1 0 0,1 0 0,-1 0 0,1 0 0,-11-6 0,-9-8 0,17 13 0,0 0 0,-1 0 0,1 1 0,-1 0 0,-1 0 0,1 1 0,-1 0 0,1 0 0,-1 1 0,-18-4 0,-74-13-1365,83 17-5461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0:22:07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1409 24575,'12'1'0,"1"1"0,-1 1 0,1 0 0,-1 0 0,0 1 0,0 1 0,15 8 0,7 1 0,63 21 0,3-4 0,0-4 0,1-5 0,130 11 0,419-5 0,-50-77 0,-382 24 0,802-100 0,-300 34 0,-445 60 0,491-71 0,-759 101 0,510-106 0,-417 80 0,-1-4 0,-2-4 0,104-55 0,37-25 0,503-169 0,-351 142 0,-275 99 0,-61 24 0,57-27 0,-58 22 0,1 3 0,110-26 0,-30 9 0,-34 11 0,0 3 0,110-9 0,-203 32 0,28-3 0,-1-2 0,60-16 0,-93 22 0,-1 0 0,0 0 0,1 0 0,-1 0 0,0 0 0,1 0 0,-1 0 0,0 0 0,1 0 0,-1 0 0,0 0 0,1-1 0,-1 1 0,0 0 0,1 0 0,-1 0 0,0 0 0,1 0 0,-1-1 0,0 1 0,0 0 0,1 0 0,-1-1 0,0 1 0,0 0 0,1 0 0,-1-1 0,0 1 0,0 0 0,0-1 0,0 1 0,0 0 0,1-1 0,-1 1 0,0 0 0,0-1 0,0 1 0,0 0 0,0-1 0,0 1 0,0 0 0,0-1 0,-17-5 0,-27 0 0,-334 5 0,191 3 0,176-1 84,11-1-120,0 0-1,0 0 1,0 0 0,-1 1 0,1-1 0,0 0-1,0 0 1,0 1 0,0-1 0,0 0-1,0 0 1,0 0 0,0 1 0,0-1 0,0 0-1,0 0 1,0 1 0,0-1 0,0 0-1,0 0 1,0 0 0,1 1 0,-1-1 0,0 0-1,0 0 1,0 0 0,0 1 0,0-1-1,0 0 1,1 0 0,-1 0 0,0 0 0,0 1-1,0-1 1,0 0 0,1 0 0,-1 0-1,0 0 1,0 0 0,11 11-6790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0:22:09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0 24575,'0'12'0,"-1"0"0,-1-1 0,0 1 0,0 0 0,-1-1 0,-8 19 0,-35 63 0,30-63 0,-13 9 0,23-32 0,0-1 0,1 1 0,-9 15 0,13-19-170,-1 0-1,0 0 0,0 1 1,0-2-1,-1 1 0,1 0 1,-5 3-1,-5 3-6655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0:22:2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1582 1 24575,'1'0'0,"-1"0"0,1 1 0,0-1 0,-1 1 0,1-1 0,0 1 0,-1-1 0,1 1 0,-1-1 0,1 1 0,-1 0 0,1-1 0,-1 1 0,1 0 0,-1-1 0,0 1 0,1 0 0,-1 0 0,0-1 0,0 1 0,1 1 0,6 23 0,-6-20 0,16 70 0,-3 1 0,6 117 0,-14 160 0,-6-261 0,0 299-8,18 899-101,11 841-433,-33-1999 674,-6-1 0,-6 0 0,-5-1-1,-42 141 1,28-163-132,-4-2 0,-76 143 0,103-228 0,-2-1 0,0-1 0,-1 0 0,-1-1 0,-1-1 0,-19 17 0,12-12 0,-118 130 0,107-115 0,1 2 0,2 0 0,-34 57 0,-15 26 0,-138 190 0,175-253 0,-39 69 0,32-48 0,9-12 0,-45 102 0,72-141 0,-1 0 0,-1 0 0,-37 46 0,-75 65 0,103-113 0,17-17 0,0 0 0,-1 0 0,-1-1 0,-12 9 0,23-17 0,0-1 0,-1 0 0,1 0 0,-1 0 0,1 0 0,-1 1 0,1-1 0,-1 0 0,1 0 0,-1 0 0,1 0 0,-1 0 0,1 0 0,0 0 0,-1 0 0,1 0 0,-1 0 0,1-1 0,-1 1 0,1 0 0,-1 0 0,1 0 0,-1 0 0,1-1 0,0 1 0,-1 0 0,1-1 0,0 1 0,-1 0 0,1 0 0,-1-1 0,1 1 0,0-1 0,0 1 0,-1 0 0,1-1 0,0 1 0,0-1 0,0 1 0,-1-1 0,1 1 0,0 0 0,0-1 0,0 1 0,0-1 0,0 1 0,0-1 0,0 1 0,0-1 0,0 1 0,0-1 0,-2-32 0,2 29 0,3-289-1365,-3 272-5461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0:22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24575,'9'0'0,"6"0"0,10 0 0,13 4 0,4 1 0,-1 1 0,-3-2 0,-4-1 0,-4-1 0,-6-1-8191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0T10:22:26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3247 5775 24575,'-507'-305'0,"107"70"0,319 182 0,3-4 0,3-3 0,2-3 0,3-3 0,-92-113 0,87 82 0,4-4 0,5-2 0,-100-211 0,127 217 0,-29-111 0,21 60 0,1 7 0,6-2 0,-35-234 0,12-44 0,17 131 0,29 168 0,-53-286 0,43 323 0,15 53 0,-7-35 0,7 24 0,-2 0 0,-2 1 0,-2 1 0,-42-69 0,-16-39 0,32 63 0,-6-16 0,-40-102 0,-5 9 0,51 94 0,30 76 0,-22-28 0,18 27 0,-143-219 0,95 139 0,47 78 0,19 28 0,0-1 0,0 1 0,-1 0 0,1-1 0,0 1 0,-1 0 0,1 0 0,-1-1 0,1 1 0,0 0 0,-1 0 0,1 0 0,-1-1 0,1 1 0,-1 0 0,1 0 0,0 0 0,-1 0 0,1 0 0,-1 0 0,1 0 0,-1 0 0,1 0 0,-1 0 0,0 1 0,1-1 0,-1 1 0,0 0 0,1-1 0,-1 1 0,1 0 0,-1-1 0,1 1 0,-1 0 0,1 0 0,-1-1 0,1 1 0,0 0 0,0 0 0,-1 0 0,1-1 0,0 1 0,0 1 0,-2 18 0,1-1 0,1 1 0,1-1 0,1 1 0,1-1 0,8 33 0,-5-26 0,9 46 0,-3 0 0,6 146 0,-20-174-1365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5FD0F-1B9E-6ECA-14C9-8A862E117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0ACB12-F7B7-838B-25CB-62266AAA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ACD26B-7BA3-22A9-DC55-BFD9CCA45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DEFFF4-02A9-442A-D080-E0D2BD78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523543-0DBC-F611-DFF8-940C223D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68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E73A5-F91B-3A3A-0BE8-82BCD461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71864CF-6054-4BB6-D674-28C7D7F66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75FEB5-00A8-FF8D-48A4-29BC47C9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C83BE3-C69F-8FF4-A50A-6BB768B51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2CF86A-DEFC-2E06-5DD7-FB6CE284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54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AA44BA9-11BA-E8E8-A4D5-9FBE93065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7D7F15-7DD5-509A-CB46-F4FD335F2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6C6213-6825-4F4A-3E0C-77C6E556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43561C-5C98-C787-7467-807B2AE9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EF770F-4D03-B711-7B85-EB9E156A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39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3958F-B338-3C5D-0F92-0D7EB06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BECADA-58D9-9AF6-F453-5D287EC32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738846-34E6-FDC3-5F2D-B9A693B0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67A0AA-C842-4719-D725-7AD0217A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0C2100-B7CB-5EA7-4412-37E5E492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91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8F0EB-25A7-5799-AED0-5F51C945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28DFE8-B181-4FBD-B4C9-1DD664C86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F426A1-1940-D1F7-060B-DDBC59260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E811FB-07B7-3181-B566-4D2B0383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8EB08-91D9-AA95-FFF8-F73BB623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91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72987-0C4B-80A6-7AF4-0144B7BB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4EC389-05D1-5CE4-35B8-94CE73CA4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9AD5DF-5A9D-EBB6-C287-CF726B5FC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23FA34-4D5E-829E-9BAC-362A0986A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A6B79B-BD22-E173-ADDD-6A858AEA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5BC10B-225D-FEEF-FB2F-0CD3495F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75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C02E1-A8EA-AD30-8DA6-11F7EFDA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BAB084-1DAE-43A5-E9D2-CFCBBE060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B73B05-A8F5-7E6A-BB44-762B56300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18CBA77-6AA4-E9BD-D157-CA88DFA60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7175EC-93CD-F98E-CD07-027EC5A4E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3BEA71D-3DCB-F8B0-0B30-C525E959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85A3EB0-68D9-90D7-B93F-2AE06EDA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A2C5C70-2F60-3BF9-244D-62B709A5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36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7321A-838A-4EEA-57F3-9872B213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7B6685A-F5EA-7FC3-ED7F-C487B553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18E1758-9E73-2958-239F-AB4D185D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05DAD3C-D7E0-F2CE-F36C-C632A0B4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77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AB7356B-F273-E952-72F2-001349438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14BB597-60C4-62CA-234E-29357C01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F1735EB-330B-C9AA-FE19-E7DBBE86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08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F74C4-0378-D77B-4A64-14E6AF3E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21751F-84B9-0992-5D7C-DFA7EE6F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AE577F-4224-8BA8-62F7-A8324EA9A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86C8374-B943-3F18-A9D4-1955EF3C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CAB565-1CC5-9FE2-AC6E-CA296324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7F46F79-FB80-FAA5-8D25-853178B0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98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166A3-D8D7-7909-B8D8-A473FFC6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510CAE-FC03-2815-874F-6456714AF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101529-F765-D8D1-3011-A8886BD92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5B6A4A-1307-3E29-B033-752298FD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5997306-10D6-8349-B4CC-9947F7198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7A3783-B3FF-E2BE-040A-23781973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19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5BEA89-7DC0-3D27-7F7C-8F2779EA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2F78CC-6D77-875C-92AD-44DFECAB9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732E70-646B-B174-B357-61D84F28B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93FE0-AADA-4EEE-A0F5-9ED84913F2A2}" type="datetimeFigureOut">
              <a:rPr lang="nl-NL" smtClean="0"/>
              <a:t>27-2-2025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91622-E11C-C88A-EF9F-76B3F3D20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DFE427-01B7-C801-704B-A9F22801E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E2059-8713-4C96-93EB-D03D41A920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56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customXml" Target="../ink/ink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84817-E420-FEB7-80D5-D89DC9E3C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8038"/>
            <a:ext cx="9144000" cy="830262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Het vervoer</a:t>
            </a:r>
          </a:p>
        </p:txBody>
      </p:sp>
      <p:pic>
        <p:nvPicPr>
          <p:cNvPr id="1028" name="Picture 4" descr="Vervoer – Curieuzeneuzen">
            <a:extLst>
              <a:ext uri="{FF2B5EF4-FFF2-40B4-BE49-F238E27FC236}">
                <a16:creationId xmlns:a16="http://schemas.microsoft.com/office/drawing/2014/main" id="{453C3D2E-9871-C2C9-5056-3FA6AFDE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56" y="1952625"/>
            <a:ext cx="6237288" cy="49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09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49A0E-97F7-CBD8-4573-4A79F6BD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veerboot / de pont</a:t>
            </a:r>
          </a:p>
        </p:txBody>
      </p:sp>
      <p:pic>
        <p:nvPicPr>
          <p:cNvPr id="9218" name="Picture 2" descr="Veerboot - Wikipedia">
            <a:extLst>
              <a:ext uri="{FF2B5EF4-FFF2-40B4-BE49-F238E27FC236}">
                <a16:creationId xmlns:a16="http://schemas.microsoft.com/office/drawing/2014/main" id="{BE466345-0020-B120-6D43-81BEC5F502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67" y="1957035"/>
            <a:ext cx="4762933" cy="3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eerboten aan de Bodensee">
            <a:extLst>
              <a:ext uri="{FF2B5EF4-FFF2-40B4-BE49-F238E27FC236}">
                <a16:creationId xmlns:a16="http://schemas.microsoft.com/office/drawing/2014/main" id="{B2029E4A-FF89-7653-A815-3FBA14790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" b="14651"/>
          <a:stretch/>
        </p:blipFill>
        <p:spPr bwMode="auto">
          <a:xfrm>
            <a:off x="248573" y="2145083"/>
            <a:ext cx="5779365" cy="328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D9C8778-C682-D9A2-3B06-BEBBF8E6E227}"/>
              </a:ext>
            </a:extLst>
          </p:cNvPr>
          <p:cNvGrpSpPr/>
          <p:nvPr/>
        </p:nvGrpSpPr>
        <p:grpSpPr>
          <a:xfrm>
            <a:off x="3692073" y="1313668"/>
            <a:ext cx="542520" cy="604080"/>
            <a:chOff x="3692073" y="1313668"/>
            <a:chExt cx="542520" cy="6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D35A3980-11EF-27CA-B621-DA5D855D1977}"/>
                    </a:ext>
                  </a:extLst>
                </p14:cNvPr>
                <p14:cNvContentPartPr/>
                <p14:nvPr/>
              </p14:nvContentPartPr>
              <p14:xfrm>
                <a:off x="3692073" y="1313668"/>
                <a:ext cx="542520" cy="584640"/>
              </p14:xfrm>
            </p:contentPart>
          </mc:Choice>
          <mc:Fallback xmlns=""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D35A3980-11EF-27CA-B621-DA5D855D19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83073" y="1304668"/>
                  <a:ext cx="56016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88D8554E-AB0B-7B40-D017-74893D9642FF}"/>
                    </a:ext>
                  </a:extLst>
                </p14:cNvPr>
                <p14:cNvContentPartPr/>
                <p14:nvPr/>
              </p14:nvContentPartPr>
              <p14:xfrm>
                <a:off x="3701433" y="1808308"/>
                <a:ext cx="174960" cy="10944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88D8554E-AB0B-7B40-D017-74893D9642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92793" y="1799308"/>
                  <a:ext cx="192600" cy="12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21FEEA6A-B422-4CD6-CEBD-EEAFAF341A06}"/>
              </a:ext>
            </a:extLst>
          </p:cNvPr>
          <p:cNvGrpSpPr/>
          <p:nvPr/>
        </p:nvGrpSpPr>
        <p:grpSpPr>
          <a:xfrm>
            <a:off x="7057353" y="1331308"/>
            <a:ext cx="185760" cy="533160"/>
            <a:chOff x="7057353" y="1331308"/>
            <a:chExt cx="18576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F53150A3-A612-21D0-AE70-6A27C9B8EB68}"/>
                    </a:ext>
                  </a:extLst>
                </p14:cNvPr>
                <p14:cNvContentPartPr/>
                <p14:nvPr/>
              </p14:nvContentPartPr>
              <p14:xfrm>
                <a:off x="7057353" y="1331308"/>
                <a:ext cx="185760" cy="52308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F53150A3-A612-21D0-AE70-6A27C9B8EB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48353" y="1322308"/>
                  <a:ext cx="20340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598609E8-F3E3-73DF-1337-2E7F0F09C3AD}"/>
                    </a:ext>
                  </a:extLst>
                </p14:cNvPr>
                <p14:cNvContentPartPr/>
                <p14:nvPr/>
              </p14:nvContentPartPr>
              <p14:xfrm>
                <a:off x="7066713" y="1749268"/>
                <a:ext cx="115560" cy="11520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598609E8-F3E3-73DF-1337-2E7F0F09C3A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58073" y="1740268"/>
                  <a:ext cx="133200" cy="132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628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AA902-3C35-BFBF-64FF-F36BBE0F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Het openbaar vervoer</a:t>
            </a:r>
          </a:p>
        </p:txBody>
      </p:sp>
      <p:pic>
        <p:nvPicPr>
          <p:cNvPr id="4" name="Picture 2" descr="GVB: metro 's nachts laten rijden is te duur | Het Parool">
            <a:extLst>
              <a:ext uri="{FF2B5EF4-FFF2-40B4-BE49-F238E27FC236}">
                <a16:creationId xmlns:a16="http://schemas.microsoft.com/office/drawing/2014/main" id="{2C46ADD2-A54A-82CA-B43B-6CA650096F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96" y="1690688"/>
            <a:ext cx="2667901" cy="150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verlast asielzoekers: beveiligers mee op bus Grave-Nijmegen | Grave |  gelderlander.nl">
            <a:extLst>
              <a:ext uri="{FF2B5EF4-FFF2-40B4-BE49-F238E27FC236}">
                <a16:creationId xmlns:a16="http://schemas.microsoft.com/office/drawing/2014/main" id="{5539B78A-348F-54E9-B207-B9A547B6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62" y="3847962"/>
            <a:ext cx="3498519" cy="226849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170" name="Picture 2" descr="met de trein reizen – Hoe Moet Je …">
            <a:extLst>
              <a:ext uri="{FF2B5EF4-FFF2-40B4-BE49-F238E27FC236}">
                <a16:creationId xmlns:a16="http://schemas.microsoft.com/office/drawing/2014/main" id="{EE9108E3-AB9C-9F5B-77B7-D3CA8E21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04" y="397275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en dagje Den Haag met de tram vanuit Delft %%page%% %%sep%% %%sitename%% —  Delft.com">
            <a:extLst>
              <a:ext uri="{FF2B5EF4-FFF2-40B4-BE49-F238E27FC236}">
                <a16:creationId xmlns:a16="http://schemas.microsoft.com/office/drawing/2014/main" id="{219954F5-89C3-3617-15D4-A9007069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16" y="1586375"/>
            <a:ext cx="3685250" cy="18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4F5D184-CB2C-8808-5F46-84D6B9D46261}"/>
              </a:ext>
            </a:extLst>
          </p:cNvPr>
          <p:cNvSpPr txBox="1"/>
          <p:nvPr/>
        </p:nvSpPr>
        <p:spPr>
          <a:xfrm>
            <a:off x="8930936" y="1819922"/>
            <a:ext cx="29651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Voor het openbaar vervoer moet je betalen.</a:t>
            </a:r>
          </a:p>
          <a:p>
            <a:r>
              <a:rPr lang="nl-NL" sz="2400" dirty="0"/>
              <a:t>De bus, de trein, de metro, de tram zijn allemaal</a:t>
            </a:r>
          </a:p>
          <a:p>
            <a:r>
              <a:rPr lang="nl-NL" sz="2400" dirty="0"/>
              <a:t>het openbaar vervoer.</a:t>
            </a:r>
          </a:p>
        </p:txBody>
      </p:sp>
    </p:spTree>
    <p:extLst>
      <p:ext uri="{BB962C8B-B14F-4D97-AF65-F5344CB8AC3E}">
        <p14:creationId xmlns:p14="http://schemas.microsoft.com/office/powerpoint/2010/main" val="273267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50563-13E6-BC68-1F8A-8F86C575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ov chipkaart</a:t>
            </a:r>
          </a:p>
        </p:txBody>
      </p:sp>
      <p:pic>
        <p:nvPicPr>
          <p:cNvPr id="10242" name="Picture 2" descr="Huidige ov-chipkaart nog tot 2025 in gebruik - Kassa - BNNVARA">
            <a:extLst>
              <a:ext uri="{FF2B5EF4-FFF2-40B4-BE49-F238E27FC236}">
                <a16:creationId xmlns:a16="http://schemas.microsoft.com/office/drawing/2014/main" id="{D13613E1-FED7-9497-548D-3CC1F0D3B7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03" y="1878891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95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01E7F-7775-E63F-943A-5195B8D0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Inchecken en uitchecken </a:t>
            </a:r>
          </a:p>
        </p:txBody>
      </p:sp>
      <p:pic>
        <p:nvPicPr>
          <p:cNvPr id="11266" name="Picture 2" descr="Vanaf vandaag inchecken met je bankpas: hier moet je op letten">
            <a:extLst>
              <a:ext uri="{FF2B5EF4-FFF2-40B4-BE49-F238E27FC236}">
                <a16:creationId xmlns:a16="http://schemas.microsoft.com/office/drawing/2014/main" id="{3F01985C-4C1B-CA0A-5627-F63351F2C0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51" y="1825625"/>
            <a:ext cx="4831045" cy="208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checken met betaalpas en mobiel nu mogelijk in Connexxion-bussen in  Amsterdam - AT5">
            <a:extLst>
              <a:ext uri="{FF2B5EF4-FFF2-40B4-BE49-F238E27FC236}">
                <a16:creationId xmlns:a16="http://schemas.microsoft.com/office/drawing/2014/main" id="{4F8D27DB-10A7-939D-E23A-5A1D77A0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06" y="1825625"/>
            <a:ext cx="4697397" cy="26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checken in de bus kan nu met betaalpas, maar de meeste reizigers op de  route Haarlem-Beverwijk gebruiken nog hun OV-chipkaart. 'Ik wist helemaal  niet dat het een optie was' | Noordhollandsdagblad">
            <a:extLst>
              <a:ext uri="{FF2B5EF4-FFF2-40B4-BE49-F238E27FC236}">
                <a16:creationId xmlns:a16="http://schemas.microsoft.com/office/drawing/2014/main" id="{DBF03FCC-3BCC-E5C8-E292-9E5DBCE1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54" y="4252404"/>
            <a:ext cx="3696441" cy="24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1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7D6D5-3D25-3CB5-3F69-897DD58E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Het toegangspoortje</a:t>
            </a:r>
          </a:p>
        </p:txBody>
      </p:sp>
      <p:pic>
        <p:nvPicPr>
          <p:cNvPr id="12290" name="Picture 2" descr="Poort in-en uitchecken - Stations.nl">
            <a:extLst>
              <a:ext uri="{FF2B5EF4-FFF2-40B4-BE49-F238E27FC236}">
                <a16:creationId xmlns:a16="http://schemas.microsoft.com/office/drawing/2014/main" id="{1017B36F-8C14-5B1A-A1D0-81E5DFF18D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9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B6D0A-811A-65DC-50CA-7B272DB7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kaartlezer</a:t>
            </a:r>
          </a:p>
        </p:txBody>
      </p:sp>
      <p:pic>
        <p:nvPicPr>
          <p:cNvPr id="13314" name="Picture 2" descr="Fraude met OV-chipkaarten 'kost' 15.000 euro | OVPro.nl">
            <a:extLst>
              <a:ext uri="{FF2B5EF4-FFF2-40B4-BE49-F238E27FC236}">
                <a16:creationId xmlns:a16="http://schemas.microsoft.com/office/drawing/2014/main" id="{873221C4-AB15-D3E1-00FD-13DEF5BE68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75" y="1690688"/>
            <a:ext cx="7237740" cy="48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26876F1B-FFD0-F6A5-0803-3873EE48FA15}"/>
              </a:ext>
            </a:extLst>
          </p:cNvPr>
          <p:cNvGrpSpPr/>
          <p:nvPr/>
        </p:nvGrpSpPr>
        <p:grpSpPr>
          <a:xfrm>
            <a:off x="931593" y="3834028"/>
            <a:ext cx="3128760" cy="587880"/>
            <a:chOff x="931593" y="3834028"/>
            <a:chExt cx="3128760" cy="58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C06AA62D-2D76-20BB-330D-7C4E4EE02C9A}"/>
                    </a:ext>
                  </a:extLst>
                </p14:cNvPr>
                <p14:cNvContentPartPr/>
                <p14:nvPr/>
              </p14:nvContentPartPr>
              <p14:xfrm>
                <a:off x="931593" y="3834028"/>
                <a:ext cx="3128760" cy="58788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C06AA62D-2D76-20BB-330D-7C4E4EE02C9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2953" y="3825388"/>
                  <a:ext cx="314640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6CABE328-E883-3184-54BE-F7A8A0BCCD1A}"/>
                    </a:ext>
                  </a:extLst>
                </p14:cNvPr>
                <p14:cNvContentPartPr/>
                <p14:nvPr/>
              </p14:nvContentPartPr>
              <p14:xfrm>
                <a:off x="3975753" y="3861748"/>
                <a:ext cx="63720" cy="122760"/>
              </p14:xfrm>
            </p:contentPart>
          </mc:Choice>
          <mc:Fallback xmlns=""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6CABE328-E883-3184-54BE-F7A8A0BCCD1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66753" y="3852748"/>
                  <a:ext cx="81360" cy="140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2260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4384B-1998-91B3-1FE1-61D7A33A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Reizen </a:t>
            </a:r>
          </a:p>
        </p:txBody>
      </p:sp>
      <p:pic>
        <p:nvPicPr>
          <p:cNvPr id="14340" name="Picture 4" descr="Reizen met de trein zonder zorgen - MAX Vandaag">
            <a:extLst>
              <a:ext uri="{FF2B5EF4-FFF2-40B4-BE49-F238E27FC236}">
                <a16:creationId xmlns:a16="http://schemas.microsoft.com/office/drawing/2014/main" id="{3B43133C-D3CF-7589-7E08-E8E39B1D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95" y="1690688"/>
            <a:ext cx="7752712" cy="28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B46261E-EE0B-5E6E-4003-B30168D39D41}"/>
              </a:ext>
            </a:extLst>
          </p:cNvPr>
          <p:cNvSpPr txBox="1"/>
          <p:nvPr/>
        </p:nvSpPr>
        <p:spPr>
          <a:xfrm>
            <a:off x="1233995" y="4982646"/>
            <a:ext cx="7066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Ik ga met de trein</a:t>
            </a:r>
            <a:br>
              <a:rPr lang="nl-NL" sz="3200" dirty="0"/>
            </a:br>
            <a:r>
              <a:rPr lang="nl-NL" sz="3200" dirty="0"/>
              <a:t>Ik reis met de trein</a:t>
            </a:r>
          </a:p>
        </p:txBody>
      </p:sp>
    </p:spTree>
    <p:extLst>
      <p:ext uri="{BB962C8B-B14F-4D97-AF65-F5344CB8AC3E}">
        <p14:creationId xmlns:p14="http://schemas.microsoft.com/office/powerpoint/2010/main" val="1331662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1056F-C1BD-DA8E-5CDD-0E3D736B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treinreiziger</a:t>
            </a:r>
          </a:p>
        </p:txBody>
      </p:sp>
      <p:pic>
        <p:nvPicPr>
          <p:cNvPr id="15362" name="Picture 2" descr="De treinreiziger vraagt zich af: hoe noodzakelijk ben ik eigenlijk?">
            <a:extLst>
              <a:ext uri="{FF2B5EF4-FFF2-40B4-BE49-F238E27FC236}">
                <a16:creationId xmlns:a16="http://schemas.microsoft.com/office/drawing/2014/main" id="{14260AFD-9EA0-A1B0-2E59-E15975DDCC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9" y="1690688"/>
            <a:ext cx="65249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36D185D-35C5-FE42-F3B8-3C78D7994A2E}"/>
              </a:ext>
            </a:extLst>
          </p:cNvPr>
          <p:cNvSpPr txBox="1"/>
          <p:nvPr/>
        </p:nvSpPr>
        <p:spPr>
          <a:xfrm>
            <a:off x="8202967" y="2148396"/>
            <a:ext cx="3150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Als je met de trein reist, ben je een treinreiziger.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C199EFBB-5D39-523A-48D6-6E7A52BF7AF4}"/>
              </a:ext>
            </a:extLst>
          </p:cNvPr>
          <p:cNvGrpSpPr/>
          <p:nvPr/>
        </p:nvGrpSpPr>
        <p:grpSpPr>
          <a:xfrm>
            <a:off x="2201313" y="1047268"/>
            <a:ext cx="630360" cy="2795040"/>
            <a:chOff x="2201313" y="1047268"/>
            <a:chExt cx="630360" cy="279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t 2">
                  <a:extLst>
                    <a:ext uri="{FF2B5EF4-FFF2-40B4-BE49-F238E27FC236}">
                      <a16:creationId xmlns:a16="http://schemas.microsoft.com/office/drawing/2014/main" id="{81DA061A-5858-C245-17E9-9A03DE2044B7}"/>
                    </a:ext>
                  </a:extLst>
                </p14:cNvPr>
                <p14:cNvContentPartPr/>
                <p14:nvPr/>
              </p14:nvContentPartPr>
              <p14:xfrm>
                <a:off x="2217873" y="1047268"/>
                <a:ext cx="613800" cy="2795040"/>
              </p14:xfrm>
            </p:contentPart>
          </mc:Choice>
          <mc:Fallback xmlns="">
            <p:pic>
              <p:nvPicPr>
                <p:cNvPr id="3" name="Inkt 2">
                  <a:extLst>
                    <a:ext uri="{FF2B5EF4-FFF2-40B4-BE49-F238E27FC236}">
                      <a16:creationId xmlns:a16="http://schemas.microsoft.com/office/drawing/2014/main" id="{81DA061A-5858-C245-17E9-9A03DE2044B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09233" y="1038628"/>
                  <a:ext cx="631440" cy="28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967A31A4-AA8F-4F2A-6CBB-A342BFE27C03}"/>
                    </a:ext>
                  </a:extLst>
                </p14:cNvPr>
                <p14:cNvContentPartPr/>
                <p14:nvPr/>
              </p14:nvContentPartPr>
              <p14:xfrm>
                <a:off x="2201313" y="3817108"/>
                <a:ext cx="106560" cy="9360"/>
              </p14:xfrm>
            </p:contentPart>
          </mc:Choice>
          <mc:Fallback xmlns=""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967A31A4-AA8F-4F2A-6CBB-A342BFE27C0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92313" y="3808468"/>
                  <a:ext cx="12420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6D7C2D97-5DB9-AB72-C753-F49A1F1AA289}"/>
              </a:ext>
            </a:extLst>
          </p:cNvPr>
          <p:cNvGrpSpPr/>
          <p:nvPr/>
        </p:nvGrpSpPr>
        <p:grpSpPr>
          <a:xfrm>
            <a:off x="5663433" y="4511188"/>
            <a:ext cx="3338640" cy="2094120"/>
            <a:chOff x="5663433" y="4511188"/>
            <a:chExt cx="3338640" cy="20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8215C094-CF5C-1A43-8524-FF4A54D2EDE2}"/>
                    </a:ext>
                  </a:extLst>
                </p14:cNvPr>
                <p14:cNvContentPartPr/>
                <p14:nvPr/>
              </p14:nvContentPartPr>
              <p14:xfrm>
                <a:off x="5693313" y="4525948"/>
                <a:ext cx="1169280" cy="207936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8215C094-CF5C-1A43-8524-FF4A54D2EDE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84313" y="4516948"/>
                  <a:ext cx="1186920" cy="20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CEA73F23-3B56-C59C-2684-44F128A37279}"/>
                    </a:ext>
                  </a:extLst>
                </p14:cNvPr>
                <p14:cNvContentPartPr/>
                <p14:nvPr/>
              </p14:nvContentPartPr>
              <p14:xfrm>
                <a:off x="5663433" y="4511188"/>
                <a:ext cx="133200" cy="1656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CEA73F23-3B56-C59C-2684-44F128A3727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54793" y="4502188"/>
                  <a:ext cx="1508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6810BADE-9624-E91B-6FCC-11BEE544457E}"/>
                    </a:ext>
                  </a:extLst>
                </p14:cNvPr>
                <p14:cNvContentPartPr/>
                <p14:nvPr/>
              </p14:nvContentPartPr>
              <p14:xfrm>
                <a:off x="6904713" y="4678228"/>
                <a:ext cx="2097360" cy="49932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6810BADE-9624-E91B-6FCC-11BEE544457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96073" y="4669228"/>
                  <a:ext cx="2115000" cy="516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65267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8F886-93AD-D13B-9F5B-84433939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vertraging</a:t>
            </a:r>
          </a:p>
        </p:txBody>
      </p:sp>
      <p:pic>
        <p:nvPicPr>
          <p:cNvPr id="16386" name="Picture 2" descr="Internationale vergelijking: Geld terug bij vertraging">
            <a:extLst>
              <a:ext uri="{FF2B5EF4-FFF2-40B4-BE49-F238E27FC236}">
                <a16:creationId xmlns:a16="http://schemas.microsoft.com/office/drawing/2014/main" id="{63599570-C8A9-7ACC-5ACF-2B6BEEA5D2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1" y="1690688"/>
            <a:ext cx="3884362" cy="25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Wat voor vergoeding bij vertraging of annuleren vlucht?">
            <a:extLst>
              <a:ext uri="{FF2B5EF4-FFF2-40B4-BE49-F238E27FC236}">
                <a16:creationId xmlns:a16="http://schemas.microsoft.com/office/drawing/2014/main" id="{E7E51F43-0077-67CC-7CDD-66C4B066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73" y="1690688"/>
            <a:ext cx="4659821" cy="29653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52D6232-EE23-A715-C36B-143CDC2624CB}"/>
              </a:ext>
            </a:extLst>
          </p:cNvPr>
          <p:cNvSpPr txBox="1"/>
          <p:nvPr/>
        </p:nvSpPr>
        <p:spPr>
          <a:xfrm>
            <a:off x="1420427" y="5317724"/>
            <a:ext cx="7664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De trein of de bus komt later. Je moet lang wachten</a:t>
            </a:r>
          </a:p>
        </p:txBody>
      </p:sp>
    </p:spTree>
    <p:extLst>
      <p:ext uri="{BB962C8B-B14F-4D97-AF65-F5344CB8AC3E}">
        <p14:creationId xmlns:p14="http://schemas.microsoft.com/office/powerpoint/2010/main" val="1712453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0E684-0BA8-AD24-7B0D-0198D5D5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Het vertrek</a:t>
            </a:r>
          </a:p>
        </p:txBody>
      </p:sp>
      <p:pic>
        <p:nvPicPr>
          <p:cNvPr id="17410" name="Picture 2" descr="Conducteur die op horloge kijkt">
            <a:extLst>
              <a:ext uri="{FF2B5EF4-FFF2-40B4-BE49-F238E27FC236}">
                <a16:creationId xmlns:a16="http://schemas.microsoft.com/office/drawing/2014/main" id="{CCDEF312-625A-6206-B513-6CE9D0CC62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54" y="2015231"/>
            <a:ext cx="6906827" cy="34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6917463-A69C-04B7-B38F-BCAF4D4DEA20}"/>
              </a:ext>
            </a:extLst>
          </p:cNvPr>
          <p:cNvSpPr txBox="1"/>
          <p:nvPr/>
        </p:nvSpPr>
        <p:spPr>
          <a:xfrm>
            <a:off x="8380520" y="2015231"/>
            <a:ext cx="3142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De conducteur blaast op zijn fluitje.</a:t>
            </a:r>
            <a:br>
              <a:rPr lang="nl-NL" sz="2400" dirty="0"/>
            </a:br>
            <a:r>
              <a:rPr lang="nl-NL" sz="2400" dirty="0"/>
              <a:t>De trein vertrekt.</a:t>
            </a:r>
            <a:br>
              <a:rPr lang="nl-NL" sz="2400" dirty="0"/>
            </a:br>
            <a:r>
              <a:rPr lang="nl-NL" sz="2400" dirty="0"/>
              <a:t>De trein gaat rijden.</a:t>
            </a:r>
          </a:p>
        </p:txBody>
      </p:sp>
    </p:spTree>
    <p:extLst>
      <p:ext uri="{BB962C8B-B14F-4D97-AF65-F5344CB8AC3E}">
        <p14:creationId xmlns:p14="http://schemas.microsoft.com/office/powerpoint/2010/main" val="387927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B0ACE-E8F5-C9EC-0CFD-A362C91F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auto</a:t>
            </a:r>
          </a:p>
        </p:txBody>
      </p:sp>
      <p:pic>
        <p:nvPicPr>
          <p:cNvPr id="2050" name="Picture 2" descr="De tien goedkoopste auto's van Nederland - Autoblog.nl">
            <a:extLst>
              <a:ext uri="{FF2B5EF4-FFF2-40B4-BE49-F238E27FC236}">
                <a16:creationId xmlns:a16="http://schemas.microsoft.com/office/drawing/2014/main" id="{49DAB354-6996-AD33-255C-14EAB907B9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617" y="2148396"/>
            <a:ext cx="6548734" cy="34926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7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709BD-F938-F5DD-F3E1-E664D804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Instappen </a:t>
            </a:r>
          </a:p>
        </p:txBody>
      </p:sp>
      <p:pic>
        <p:nvPicPr>
          <p:cNvPr id="1026" name="Picture 2" descr="260 Molenbekenaars willen routes buslijnen 89 en 86 behouden | BRUZZ">
            <a:extLst>
              <a:ext uri="{FF2B5EF4-FFF2-40B4-BE49-F238E27FC236}">
                <a16:creationId xmlns:a16="http://schemas.microsoft.com/office/drawing/2014/main" id="{8CC2B50E-203E-01A4-AD28-482D099F9E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09" y="1781308"/>
            <a:ext cx="5929114" cy="395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6C3A191-7BBE-E248-8193-D4B501D68814}"/>
              </a:ext>
            </a:extLst>
          </p:cNvPr>
          <p:cNvSpPr txBox="1"/>
          <p:nvPr/>
        </p:nvSpPr>
        <p:spPr>
          <a:xfrm>
            <a:off x="7486650" y="1952625"/>
            <a:ext cx="4438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De vrouwen stappen in de bus</a:t>
            </a:r>
          </a:p>
          <a:p>
            <a:endParaRPr lang="nl-NL" sz="3200" dirty="0"/>
          </a:p>
          <a:p>
            <a:r>
              <a:rPr lang="nl-NL" sz="3200" dirty="0"/>
              <a:t>Ik stap in de bus</a:t>
            </a:r>
          </a:p>
          <a:p>
            <a:r>
              <a:rPr lang="nl-NL" sz="3200" dirty="0"/>
              <a:t>Jij stapt in de bus</a:t>
            </a:r>
          </a:p>
          <a:p>
            <a:r>
              <a:rPr lang="nl-NL" sz="3200" dirty="0"/>
              <a:t>Hij stapt in de bus</a:t>
            </a:r>
          </a:p>
        </p:txBody>
      </p:sp>
    </p:spTree>
    <p:extLst>
      <p:ext uri="{BB962C8B-B14F-4D97-AF65-F5344CB8AC3E}">
        <p14:creationId xmlns:p14="http://schemas.microsoft.com/office/powerpoint/2010/main" val="298016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FC95D-1108-67ED-DA64-3CFB4532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Uitstappen</a:t>
            </a:r>
          </a:p>
        </p:txBody>
      </p:sp>
      <p:pic>
        <p:nvPicPr>
          <p:cNvPr id="2050" name="Picture 2" descr="17.100+ Uitstappen Stockfoto's, afbeeldingen en royalty-free beelden -  iStock | Instappen">
            <a:extLst>
              <a:ext uri="{FF2B5EF4-FFF2-40B4-BE49-F238E27FC236}">
                <a16:creationId xmlns:a16="http://schemas.microsoft.com/office/drawing/2014/main" id="{95F10662-596F-617D-535A-8FB6C7B01A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4" y="1624052"/>
            <a:ext cx="6725678" cy="448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51EE682-1AB1-980A-8CBC-3B3261DB83FE}"/>
              </a:ext>
            </a:extLst>
          </p:cNvPr>
          <p:cNvSpPr txBox="1"/>
          <p:nvPr/>
        </p:nvSpPr>
        <p:spPr>
          <a:xfrm>
            <a:off x="8416031" y="2112885"/>
            <a:ext cx="33380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De kinderen stappen uit de bus</a:t>
            </a:r>
          </a:p>
          <a:p>
            <a:endParaRPr lang="nl-NL" sz="2800" dirty="0"/>
          </a:p>
          <a:p>
            <a:r>
              <a:rPr lang="nl-NL" sz="2800" dirty="0"/>
              <a:t>Ik stap uit de bus</a:t>
            </a:r>
          </a:p>
          <a:p>
            <a:r>
              <a:rPr lang="nl-NL" sz="2800" dirty="0"/>
              <a:t>Jullie stappen uit de bus</a:t>
            </a:r>
          </a:p>
          <a:p>
            <a:endParaRPr lang="nl-NL" sz="2800" dirty="0"/>
          </a:p>
          <a:p>
            <a:r>
              <a:rPr lang="nl-NL" sz="2800" dirty="0"/>
              <a:t>Hij stapt uit de bus</a:t>
            </a:r>
          </a:p>
        </p:txBody>
      </p:sp>
    </p:spTree>
    <p:extLst>
      <p:ext uri="{BB962C8B-B14F-4D97-AF65-F5344CB8AC3E}">
        <p14:creationId xmlns:p14="http://schemas.microsoft.com/office/powerpoint/2010/main" val="1493375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0D25E-01E7-0520-CBA3-E6DAE0D5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 praten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AC9F75-7E4D-D901-8C23-5F51441F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Waar ga je heen?</a:t>
            </a: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Ik ga naar Zwolle.</a:t>
            </a:r>
          </a:p>
          <a:p>
            <a:pPr marL="0" indent="0">
              <a:buNone/>
            </a:pPr>
            <a:r>
              <a:rPr lang="nl-NL" dirty="0"/>
              <a:t>Ga je met de auto?</a:t>
            </a: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Nee, ik ga met de bus.</a:t>
            </a:r>
          </a:p>
          <a:p>
            <a:pPr marL="0" indent="0">
              <a:buNone/>
            </a:pPr>
            <a:endParaRPr lang="nl-NL" dirty="0">
              <a:solidFill>
                <a:srgbClr val="FF0000"/>
              </a:solidFill>
            </a:endParaRPr>
          </a:p>
          <a:p>
            <a:r>
              <a:rPr lang="nl-NL" dirty="0"/>
              <a:t>Waar ga je naartoe?</a:t>
            </a: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Ik ga naar Amsterdam.</a:t>
            </a:r>
          </a:p>
          <a:p>
            <a:pPr marL="0" indent="0">
              <a:buNone/>
            </a:pPr>
            <a:r>
              <a:rPr lang="nl-NL" dirty="0"/>
              <a:t>Ga je met </a:t>
            </a:r>
            <a:r>
              <a:rPr lang="nl-NL"/>
              <a:t>het openbaar </a:t>
            </a:r>
            <a:r>
              <a:rPr lang="nl-NL" dirty="0"/>
              <a:t>v</a:t>
            </a:r>
            <a:r>
              <a:rPr lang="nl-NL"/>
              <a:t>ervoer</a:t>
            </a:r>
            <a:r>
              <a:rPr lang="nl-NL" dirty="0"/>
              <a:t>?</a:t>
            </a: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</a:rPr>
              <a:t>Nee, ik ga met ……………….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564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8319D-1C2E-0340-DD91-86526DDF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De fiets</a:t>
            </a:r>
          </a:p>
        </p:txBody>
      </p:sp>
      <p:pic>
        <p:nvPicPr>
          <p:cNvPr id="4" name="Picture 6" descr="Cycle Hub. Ondersteunend aan de fietsenmakers branche.">
            <a:extLst>
              <a:ext uri="{FF2B5EF4-FFF2-40B4-BE49-F238E27FC236}">
                <a16:creationId xmlns:a16="http://schemas.microsoft.com/office/drawing/2014/main" id="{1CFADD4B-8FB4-F7C4-11EB-276AA1A67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19" y="1825625"/>
            <a:ext cx="6155761" cy="4351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76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7D25D-B240-3560-CD04-33CAA2E7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bus </a:t>
            </a:r>
          </a:p>
        </p:txBody>
      </p:sp>
      <p:pic>
        <p:nvPicPr>
          <p:cNvPr id="4" name="Picture 4" descr="Overlast asielzoekers: beveiligers mee op bus Grave-Nijmegen | Grave |  gelderlander.nl">
            <a:extLst>
              <a:ext uri="{FF2B5EF4-FFF2-40B4-BE49-F238E27FC236}">
                <a16:creationId xmlns:a16="http://schemas.microsoft.com/office/drawing/2014/main" id="{8C09C467-DBFC-ED97-7516-88A0035707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09" y="2318964"/>
            <a:ext cx="5742681" cy="372364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90714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AAC31-08BC-A7D9-407B-0A6040A2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De trein</a:t>
            </a:r>
          </a:p>
        </p:txBody>
      </p:sp>
      <p:pic>
        <p:nvPicPr>
          <p:cNvPr id="4" name="Picture 2" descr="Reizen met NS | NS">
            <a:extLst>
              <a:ext uri="{FF2B5EF4-FFF2-40B4-BE49-F238E27FC236}">
                <a16:creationId xmlns:a16="http://schemas.microsoft.com/office/drawing/2014/main" id="{D08E31AA-42CD-87BA-9EE1-13EE463B25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69" y="1825625"/>
            <a:ext cx="82882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2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BA24C-8759-A769-B9C2-7DDB7C87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vrachtwagen</a:t>
            </a:r>
          </a:p>
        </p:txBody>
      </p:sp>
      <p:pic>
        <p:nvPicPr>
          <p:cNvPr id="3074" name="Picture 2" descr="Ruim aanbod aan tweedehands vrachtwagens | Magis Trading NV">
            <a:extLst>
              <a:ext uri="{FF2B5EF4-FFF2-40B4-BE49-F238E27FC236}">
                <a16:creationId xmlns:a16="http://schemas.microsoft.com/office/drawing/2014/main" id="{5AC9A692-74D1-F972-02D6-3570385E52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04" y="2304457"/>
            <a:ext cx="6391275" cy="2647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6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54956-0028-6FDD-26D9-27758230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Het vliegtuig</a:t>
            </a:r>
          </a:p>
        </p:txBody>
      </p:sp>
      <p:pic>
        <p:nvPicPr>
          <p:cNvPr id="4098" name="Picture 2" descr="De Vliegtuig Homepage">
            <a:extLst>
              <a:ext uri="{FF2B5EF4-FFF2-40B4-BE49-F238E27FC236}">
                <a16:creationId xmlns:a16="http://schemas.microsoft.com/office/drawing/2014/main" id="{016AD70E-6461-C60F-24E2-3FBAEF8EC4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88" y="2640493"/>
            <a:ext cx="6163623" cy="28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3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198A8-BB24-0E7E-DB6A-2C3B2564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tram</a:t>
            </a:r>
          </a:p>
        </p:txBody>
      </p:sp>
      <p:pic>
        <p:nvPicPr>
          <p:cNvPr id="5124" name="Picture 4" descr="Een dagje Den Haag met de tram vanuit Delft %%page%% %%sep%% %%sitename%% —  Delft.com">
            <a:extLst>
              <a:ext uri="{FF2B5EF4-FFF2-40B4-BE49-F238E27FC236}">
                <a16:creationId xmlns:a16="http://schemas.microsoft.com/office/drawing/2014/main" id="{EEF041FA-BE93-4C05-FAEB-6D53DBCE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65" y="1978665"/>
            <a:ext cx="7948474" cy="3974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9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CDCD5A-B96A-6562-43CA-48AA30ED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b="1" dirty="0"/>
              <a:t>De metro</a:t>
            </a:r>
          </a:p>
        </p:txBody>
      </p:sp>
      <p:pic>
        <p:nvPicPr>
          <p:cNvPr id="6146" name="Picture 2" descr="GVB: metro 's nachts laten rijden is te duur | Het Parool">
            <a:extLst>
              <a:ext uri="{FF2B5EF4-FFF2-40B4-BE49-F238E27FC236}">
                <a16:creationId xmlns:a16="http://schemas.microsoft.com/office/drawing/2014/main" id="{BCCEA51B-5C5E-1A7A-185F-82BEA6AC42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0" y="1690688"/>
            <a:ext cx="77031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098A81F-5B66-23E6-6E66-7158733F3B00}"/>
              </a:ext>
            </a:extLst>
          </p:cNvPr>
          <p:cNvSpPr txBox="1"/>
          <p:nvPr/>
        </p:nvSpPr>
        <p:spPr>
          <a:xfrm>
            <a:off x="8744505" y="1846555"/>
            <a:ext cx="27787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De metro rijdt onder de grond. De metro is alleen in een grote stad.</a:t>
            </a:r>
          </a:p>
        </p:txBody>
      </p:sp>
    </p:spTree>
    <p:extLst>
      <p:ext uri="{BB962C8B-B14F-4D97-AF65-F5344CB8AC3E}">
        <p14:creationId xmlns:p14="http://schemas.microsoft.com/office/powerpoint/2010/main" val="42595065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230</Words>
  <Application>Microsoft Office PowerPoint</Application>
  <PresentationFormat>Breedbeeld</PresentationFormat>
  <Paragraphs>50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Het vervoer</vt:lpstr>
      <vt:lpstr>De auto</vt:lpstr>
      <vt:lpstr>De fiets</vt:lpstr>
      <vt:lpstr>De bus </vt:lpstr>
      <vt:lpstr>De trein</vt:lpstr>
      <vt:lpstr>De vrachtwagen</vt:lpstr>
      <vt:lpstr>Het vliegtuig</vt:lpstr>
      <vt:lpstr>De tram</vt:lpstr>
      <vt:lpstr>De metro</vt:lpstr>
      <vt:lpstr>De veerboot / de pont</vt:lpstr>
      <vt:lpstr>Het openbaar vervoer</vt:lpstr>
      <vt:lpstr>De ov chipkaart</vt:lpstr>
      <vt:lpstr>Inchecken en uitchecken </vt:lpstr>
      <vt:lpstr>Het toegangspoortje</vt:lpstr>
      <vt:lpstr>De kaartlezer</vt:lpstr>
      <vt:lpstr>Reizen </vt:lpstr>
      <vt:lpstr>De treinreiziger</vt:lpstr>
      <vt:lpstr>De vertraging</vt:lpstr>
      <vt:lpstr>Het vertrek</vt:lpstr>
      <vt:lpstr>Instappen </vt:lpstr>
      <vt:lpstr>Uitstappen</vt:lpstr>
      <vt:lpstr>Samen praten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vervoer</dc:title>
  <dc:creator>Dita Rommelaar</dc:creator>
  <cp:lastModifiedBy>Dita Rommelaar</cp:lastModifiedBy>
  <cp:revision>4</cp:revision>
  <cp:lastPrinted>2023-09-26T07:06:42Z</cp:lastPrinted>
  <dcterms:created xsi:type="dcterms:W3CDTF">2023-08-29T14:08:54Z</dcterms:created>
  <dcterms:modified xsi:type="dcterms:W3CDTF">2025-02-27T16:32:51Z</dcterms:modified>
</cp:coreProperties>
</file>